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7" r:id="rId2"/>
    <p:sldId id="274" r:id="rId3"/>
    <p:sldId id="257" r:id="rId4"/>
    <p:sldId id="259" r:id="rId5"/>
    <p:sldId id="258" r:id="rId6"/>
    <p:sldId id="260" r:id="rId7"/>
    <p:sldId id="262" r:id="rId8"/>
    <p:sldId id="263" r:id="rId9"/>
    <p:sldId id="269" r:id="rId10"/>
    <p:sldId id="264" r:id="rId11"/>
    <p:sldId id="270" r:id="rId12"/>
    <p:sldId id="271" r:id="rId13"/>
    <p:sldId id="272" r:id="rId14"/>
    <p:sldId id="273" r:id="rId15"/>
    <p:sldId id="266" r:id="rId16"/>
    <p:sldId id="268" r:id="rId17"/>
  </p:sldIdLst>
  <p:sldSz cx="9144000" cy="6858000" type="screen4x3"/>
  <p:notesSz cx="6797675" cy="9928225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5" autoAdjust="0"/>
    <p:restoredTop sz="94660"/>
  </p:normalViewPr>
  <p:slideViewPr>
    <p:cSldViewPr>
      <p:cViewPr>
        <p:scale>
          <a:sx n="90" d="100"/>
          <a:sy n="90" d="100"/>
        </p:scale>
        <p:origin x="-2208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936;&#919;&#934;&#921;&#927;&#928;&#927;&#921;&#919;&#931;&#919;\&#914;&#953;&#946;&#955;&#943;&#959;%20&#913;&#928;&#927;&#922;&#917;&#925;&#932;&#929;&#937;&#924;&#917;&#925;&#917;&#931;%20&#916;&#921;&#927;&#921;&#922;&#919;&#931;&#917;&#921;&#931;%20202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936;&#919;&#934;&#921;&#927;&#928;&#927;&#921;&#919;&#931;&#919;\&#914;&#953;&#946;&#955;&#943;&#959;%20&#913;&#928;&#927;&#922;&#917;&#925;&#932;&#929;&#937;&#924;&#917;&#925;&#917;&#931;%20&#916;&#921;&#927;&#921;&#922;&#919;&#931;&#917;&#921;&#931;%20202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936;&#919;&#934;&#921;&#927;&#928;&#927;&#921;&#919;&#931;&#919;\&#914;&#953;&#946;&#955;&#943;&#959;%20&#913;&#928;&#927;&#922;&#917;&#925;&#932;&#929;&#937;&#924;&#917;&#925;&#917;&#931;%20&#916;&#921;&#927;&#921;&#922;&#919;&#931;&#917;&#921;&#931;%20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681305120298273"/>
          <c:y val="6.9077119992793229E-2"/>
          <c:w val="0.8248084100834161"/>
          <c:h val="0.88260532787732238"/>
        </c:manualLayout>
      </c:layout>
      <c:pie3DChart>
        <c:varyColors val="1"/>
        <c:ser>
          <c:idx val="0"/>
          <c:order val="0"/>
          <c:tx>
            <c:strRef>
              <c:f>'ΠΛΗΘΟΣ ΥΠΟΘΕΣΕΩΝ'!$B$15</c:f>
              <c:strCache>
                <c:ptCount val="1"/>
                <c:pt idx="0">
                  <c:v>ΠΛΗΘΟΣ 
ΥΠΟΘΕΣΕΩΝ</c:v>
                </c:pt>
              </c:strCache>
            </c:strRef>
          </c:tx>
          <c:dLbls>
            <c:dLbl>
              <c:idx val="0"/>
              <c:layout>
                <c:manualLayout>
                  <c:x val="-0.25824600662987118"/>
                  <c:y val="-0.139101901735967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1.6482511749758587E-2"/>
                  <c:y val="-1.7478728278622127E-1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-5.533469672348755E-2"/>
                  <c:y val="-1.147322232898925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0.14206082670207051"/>
                  <c:y val="-0.1794070308140616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4"/>
              <c:layout>
                <c:manualLayout>
                  <c:x val="0.13572531959485976"/>
                  <c:y val="1.844601003821890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5"/>
              <c:layout>
                <c:manualLayout>
                  <c:x val="-3.0219520545085629E-2"/>
                  <c:y val="-2.087734308801950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6"/>
              <c:layout>
                <c:manualLayout>
                  <c:x val="0.13963755590996513"/>
                  <c:y val="0.1511536584242759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numFmt formatCode="0%" sourceLinked="0"/>
            <c:txPr>
              <a:bodyPr/>
              <a:lstStyle/>
              <a:p>
                <a:pPr>
                  <a:defRPr sz="1200" b="1"/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'ΠΛΗΘΟΣ ΥΠΟΘΕΣΕΩΝ'!$A$16:$A$22</c:f>
              <c:strCache>
                <c:ptCount val="7"/>
                <c:pt idx="0">
                  <c:v>Α.Δ. Αττικής</c:v>
                </c:pt>
                <c:pt idx="1">
                  <c:v>Α.Δ. Θεσσαλίας – Στερεάς Ελλάδας</c:v>
                </c:pt>
                <c:pt idx="2">
                  <c:v>Α.Δ. Ηπείρου – Δυτικής Μακεδονίας</c:v>
                </c:pt>
                <c:pt idx="3">
                  <c:v>Α.Δ. Πελοποννήσου, Δυτικής Ελλάδας &amp; Ιονίου</c:v>
                </c:pt>
                <c:pt idx="4">
                  <c:v>Α.Δ. Αιγαίου</c:v>
                </c:pt>
                <c:pt idx="5">
                  <c:v>Α.Δ. Κρήτης</c:v>
                </c:pt>
                <c:pt idx="6">
                  <c:v>Α.Δ. Μακεδονίας – Θράκης</c:v>
                </c:pt>
              </c:strCache>
            </c:strRef>
          </c:cat>
          <c:val>
            <c:numRef>
              <c:f>'ΠΛΗΘΟΣ ΥΠΟΘΕΣΕΩΝ'!$B$16:$B$23</c:f>
              <c:numCache>
                <c:formatCode>#,##0</c:formatCode>
                <c:ptCount val="7"/>
                <c:pt idx="0">
                  <c:v>7326</c:v>
                </c:pt>
                <c:pt idx="1">
                  <c:v>752</c:v>
                </c:pt>
                <c:pt idx="2">
                  <c:v>673</c:v>
                </c:pt>
                <c:pt idx="3">
                  <c:v>2030</c:v>
                </c:pt>
                <c:pt idx="4">
                  <c:v>1082</c:v>
                </c:pt>
                <c:pt idx="5">
                  <c:v>704</c:v>
                </c:pt>
                <c:pt idx="6">
                  <c:v>1780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599200371333505"/>
          <c:y val="0.10875518707717534"/>
          <c:w val="0.87400794560785022"/>
          <c:h val="0.78801622037194285"/>
        </c:manualLayout>
      </c:layout>
      <c:pie3DChart>
        <c:varyColors val="1"/>
        <c:ser>
          <c:idx val="0"/>
          <c:order val="0"/>
          <c:dPt>
            <c:idx val="1"/>
            <c:bubble3D val="0"/>
            <c:explosion val="5"/>
          </c:dPt>
          <c:dPt>
            <c:idx val="2"/>
            <c:bubble3D val="0"/>
            <c:explosion val="6"/>
          </c:dPt>
          <c:dPt>
            <c:idx val="3"/>
            <c:bubble3D val="0"/>
            <c:explosion val="6"/>
          </c:dPt>
          <c:dPt>
            <c:idx val="4"/>
            <c:bubble3D val="0"/>
            <c:explosion val="7"/>
          </c:dPt>
          <c:dPt>
            <c:idx val="5"/>
            <c:bubble3D val="0"/>
            <c:explosion val="9"/>
          </c:dPt>
          <c:dPt>
            <c:idx val="6"/>
            <c:bubble3D val="0"/>
            <c:explosion val="7"/>
          </c:dPt>
          <c:dPt>
            <c:idx val="7"/>
            <c:bubble3D val="0"/>
            <c:explosion val="5"/>
          </c:dPt>
          <c:dLbls>
            <c:dLbl>
              <c:idx val="1"/>
              <c:layout>
                <c:manualLayout>
                  <c:x val="-6.4210909806487054E-2"/>
                  <c:y val="-0.3863855848063168"/>
                </c:manualLayout>
              </c:layout>
              <c:tx>
                <c:rich>
                  <a:bodyPr/>
                  <a:lstStyle/>
                  <a:p>
                    <a:r>
                      <a:rPr lang="el-GR" sz="1200" b="1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Α.Δ. Αττικής
36%</a:t>
                    </a:r>
                    <a:endParaRPr lang="el-GR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1.5283515092528328E-2"/>
                  <c:y val="0.1410065748711281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1.6960208741030658E-2"/>
                  <c:y val="-0.1282981411782649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4.373602235890733E-3"/>
                  <c:y val="-2.351059813724904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6.184753501556986E-2"/>
                  <c:y val="-4.51493304274053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1.515555236446508E-3"/>
                  <c:y val="-4.500965546966765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0.11143628323055357"/>
                  <c:y val="-1.362338243667668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>
                    <a:latin typeface="Arial" pitchFamily="34" charset="0"/>
                    <a:cs typeface="Arial" pitchFamily="34" charset="0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'ΠΛΗΘΟΣ ΥΠΟΘΕΣΕΩΝ'!$A$47:$A$54</c:f>
              <c:strCache>
                <c:ptCount val="8"/>
                <c:pt idx="0">
                  <c:v>Υπουργείο Οικονομικών</c:v>
                </c:pt>
                <c:pt idx="1">
                  <c:v>Α.Δ. Αττικής</c:v>
                </c:pt>
                <c:pt idx="2">
                  <c:v>Α.Δ. Θεσσαλίας – Στερεάς Ελλάδας</c:v>
                </c:pt>
                <c:pt idx="3">
                  <c:v>Α.Δ. Ηπείρου – Δυτικής Μακεδονίας</c:v>
                </c:pt>
                <c:pt idx="4">
                  <c:v>Α.Δ. Πελοποννήσου, Δυτικής Ελλάδας &amp; Ιονίου</c:v>
                </c:pt>
                <c:pt idx="5">
                  <c:v>Α.Δ. Αιγαίου</c:v>
                </c:pt>
                <c:pt idx="6">
                  <c:v>Α.Δ. Κρήτης</c:v>
                </c:pt>
                <c:pt idx="7">
                  <c:v>Α.Δ. Μακεδονίας – Θράκης</c:v>
                </c:pt>
              </c:strCache>
            </c:strRef>
          </c:cat>
          <c:val>
            <c:numRef>
              <c:f>'ΠΛΗΘΟΣ ΥΠΟΘΕΣΕΩΝ'!$B$47:$B$54</c:f>
              <c:numCache>
                <c:formatCode>#,##0</c:formatCode>
                <c:ptCount val="8"/>
                <c:pt idx="0">
                  <c:v>6283</c:v>
                </c:pt>
                <c:pt idx="1">
                  <c:v>7326</c:v>
                </c:pt>
                <c:pt idx="2">
                  <c:v>752</c:v>
                </c:pt>
                <c:pt idx="3">
                  <c:v>673</c:v>
                </c:pt>
                <c:pt idx="4">
                  <c:v>2030</c:v>
                </c:pt>
                <c:pt idx="5">
                  <c:v>1082</c:v>
                </c:pt>
                <c:pt idx="6">
                  <c:v>704</c:v>
                </c:pt>
                <c:pt idx="7">
                  <c:v>1780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707025800640323E-5"/>
          <c:y val="1.4309846972127241E-2"/>
          <c:w val="0.98528428578329552"/>
          <c:h val="0.91029209149382528"/>
        </c:manualLayout>
      </c:layout>
      <c:pie3DChart>
        <c:varyColors val="1"/>
        <c:ser>
          <c:idx val="0"/>
          <c:order val="0"/>
          <c:tx>
            <c:strRef>
              <c:f>'ΠΛΗΘΟΣ ΑΚΙΝΗΤΩΝ'!$B$2</c:f>
              <c:strCache>
                <c:ptCount val="1"/>
                <c:pt idx="0">
                  <c:v>ΠΛΗΘΟΣ ΑΚΙΝΗΤΩΝ</c:v>
                </c:pt>
              </c:strCache>
            </c:strRef>
          </c:tx>
          <c:dPt>
            <c:idx val="0"/>
            <c:bubble3D val="0"/>
            <c:explosion val="5"/>
          </c:dPt>
          <c:dPt>
            <c:idx val="1"/>
            <c:bubble3D val="0"/>
            <c:explosion val="4"/>
          </c:dPt>
          <c:dPt>
            <c:idx val="2"/>
            <c:bubble3D val="0"/>
            <c:explosion val="6"/>
          </c:dPt>
          <c:dPt>
            <c:idx val="3"/>
            <c:bubble3D val="0"/>
            <c:explosion val="5"/>
          </c:dPt>
          <c:dPt>
            <c:idx val="4"/>
            <c:bubble3D val="0"/>
            <c:explosion val="3"/>
          </c:dPt>
          <c:dPt>
            <c:idx val="5"/>
            <c:bubble3D val="0"/>
            <c:explosion val="2"/>
          </c:dPt>
          <c:dPt>
            <c:idx val="6"/>
            <c:bubble3D val="0"/>
            <c:explosion val="4"/>
          </c:dPt>
          <c:dLbls>
            <c:dLbl>
              <c:idx val="0"/>
              <c:layout>
                <c:manualLayout>
                  <c:x val="-0.18443013120095994"/>
                  <c:y val="7.8519854342303519E-2"/>
                </c:manualLayout>
              </c:layout>
              <c:spPr/>
              <c:txPr>
                <a:bodyPr/>
                <a:lstStyle/>
                <a:p>
                  <a:pPr>
                    <a:defRPr sz="1200" b="1">
                      <a:latin typeface="+mn-lt"/>
                      <a:cs typeface="Arial" pitchFamily="34" charset="0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3009456014706322"/>
                  <c:y val="-0.2441119433557811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3240966697135095"/>
                  <c:y val="-0.2793586458714613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8932380919094169"/>
                  <c:y val="-0.3061751760956317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6653556137868522"/>
                  <c:y val="4.005487458300971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9.7078942550307051E-2"/>
                  <c:y val="7.3983476124299064E-2"/>
                </c:manualLayout>
              </c:layout>
              <c:tx>
                <c:rich>
                  <a:bodyPr/>
                  <a:lstStyle/>
                  <a:p>
                    <a:r>
                      <a:rPr lang="el-GR" dirty="0">
                        <a:solidFill>
                          <a:schemeClr val="bg2"/>
                        </a:solidFill>
                      </a:rPr>
                      <a:t>Α.Δ. Κρήτης
6%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0.10754159588678522"/>
                  <c:y val="4.2073687875514458E-2"/>
                </c:manualLayout>
              </c:layout>
              <c:tx>
                <c:rich>
                  <a:bodyPr/>
                  <a:lstStyle/>
                  <a:p>
                    <a:r>
                      <a:rPr lang="el-GR" dirty="0">
                        <a:solidFill>
                          <a:schemeClr val="bg2"/>
                        </a:solidFill>
                      </a:rPr>
                      <a:t>Α.Δ. Μακεδονίας – Θράκης
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100" b="1">
                    <a:latin typeface="+mn-lt"/>
                    <a:cs typeface="Arial" pitchFamily="34" charset="0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'ΠΛΗΘΟΣ ΑΚΙΝΗΤΩΝ'!$A$3:$A$9</c:f>
              <c:strCache>
                <c:ptCount val="7"/>
                <c:pt idx="0">
                  <c:v>Α.Δ. Αττικής</c:v>
                </c:pt>
                <c:pt idx="1">
                  <c:v>Α.Δ. Θεσσαλίας – Στερεάς Ελλάδας</c:v>
                </c:pt>
                <c:pt idx="2">
                  <c:v>Α.Δ. Ηπείρου – Δυτικής Μακεδονίας</c:v>
                </c:pt>
                <c:pt idx="3">
                  <c:v>Α.Δ. Πελοποννήσου, Δυτικής Ελλάδας &amp; Ιονίου</c:v>
                </c:pt>
                <c:pt idx="4">
                  <c:v>Α.Δ. Αιγαίου</c:v>
                </c:pt>
                <c:pt idx="5">
                  <c:v>Α.Δ. Κρήτης</c:v>
                </c:pt>
                <c:pt idx="6">
                  <c:v>Α.Δ. Μακεδονίας – Θράκης</c:v>
                </c:pt>
              </c:strCache>
            </c:strRef>
          </c:cat>
          <c:val>
            <c:numRef>
              <c:f>'ΠΛΗΘΟΣ ΑΚΙΝΗΤΩΝ'!$B$3:$B$9</c:f>
              <c:numCache>
                <c:formatCode>#,##0</c:formatCode>
                <c:ptCount val="7"/>
                <c:pt idx="0">
                  <c:v>6500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3000</c:v>
                </c:pt>
                <c:pt idx="5">
                  <c:v>1000</c:v>
                </c:pt>
                <c:pt idx="6">
                  <c:v>1500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996F8-D6D2-46DD-B702-F16C74EFD0F0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65748B-4F84-42FB-8753-8DCC7A37F910}" type="slidenum">
              <a:rPr lang="el-GR" smtClean="0"/>
              <a:t>‹#›</a:t>
            </a:fld>
            <a:endParaRPr lang="el-G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996F8-D6D2-46DD-B702-F16C74EFD0F0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65748B-4F84-42FB-8753-8DCC7A37F910}" type="slidenum">
              <a:rPr lang="el-GR" smtClean="0"/>
              <a:t>‹#›</a:t>
            </a:fld>
            <a:endParaRPr lang="el-G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996F8-D6D2-46DD-B702-F16C74EFD0F0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65748B-4F84-42FB-8753-8DCC7A37F910}" type="slidenum">
              <a:rPr lang="el-GR" smtClean="0"/>
              <a:t>‹#›</a:t>
            </a:fld>
            <a:endParaRPr lang="el-G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996F8-D6D2-46DD-B702-F16C74EFD0F0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65748B-4F84-42FB-8753-8DCC7A37F910}" type="slidenum">
              <a:rPr lang="el-GR" smtClean="0"/>
              <a:t>‹#›</a:t>
            </a:fld>
            <a:endParaRPr lang="el-G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996F8-D6D2-46DD-B702-F16C74EFD0F0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65748B-4F84-42FB-8753-8DCC7A37F910}" type="slidenum">
              <a:rPr lang="el-GR" smtClean="0"/>
              <a:t>‹#›</a:t>
            </a:fld>
            <a:endParaRPr lang="el-G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996F8-D6D2-46DD-B702-F16C74EFD0F0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65748B-4F84-42FB-8753-8DCC7A37F910}" type="slidenum">
              <a:rPr lang="el-GR" smtClean="0"/>
              <a:t>‹#›</a:t>
            </a:fld>
            <a:endParaRPr lang="el-G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996F8-D6D2-46DD-B702-F16C74EFD0F0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65748B-4F84-42FB-8753-8DCC7A37F910}" type="slidenum">
              <a:rPr lang="el-GR" smtClean="0"/>
              <a:t>‹#›</a:t>
            </a:fld>
            <a:endParaRPr lang="el-G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996F8-D6D2-46DD-B702-F16C74EFD0F0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65748B-4F84-42FB-8753-8DCC7A37F910}" type="slidenum">
              <a:rPr lang="el-GR" smtClean="0"/>
              <a:t>‹#›</a:t>
            </a:fld>
            <a:endParaRPr lang="el-G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μια εικόνα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996F8-D6D2-46DD-B702-F16C74EFD0F0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65748B-4F84-42FB-8753-8DCC7A37F910}" type="slidenum">
              <a:rPr lang="el-GR" smtClean="0"/>
              <a:t>‹#›</a:t>
            </a:fld>
            <a:endParaRPr lang="el-GR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996F8-D6D2-46DD-B702-F16C74EFD0F0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5748B-4F84-42FB-8753-8DCC7A37F91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996F8-D6D2-46DD-B702-F16C74EFD0F0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5748B-4F84-42FB-8753-8DCC7A37F91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84996F8-D6D2-46DD-B702-F16C74EFD0F0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8F65748B-4F84-42FB-8753-8DCC7A37F910}" type="slidenum">
              <a:rPr lang="el-GR" smtClean="0"/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push dir="u"/>
  </p:transition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Στρογγυλεμένο ορθογώνιο 8"/>
          <p:cNvSpPr/>
          <p:nvPr/>
        </p:nvSpPr>
        <p:spPr>
          <a:xfrm>
            <a:off x="2267744" y="1628800"/>
            <a:ext cx="4201693" cy="1728192"/>
          </a:xfrm>
          <a:prstGeom prst="roundRect">
            <a:avLst/>
          </a:prstGeom>
          <a:noFill/>
          <a:ln>
            <a:solidFill>
              <a:schemeClr val="bg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Ορθογώνιο 1"/>
          <p:cNvSpPr/>
          <p:nvPr/>
        </p:nvSpPr>
        <p:spPr>
          <a:xfrm>
            <a:off x="683568" y="386661"/>
            <a:ext cx="7920880" cy="954107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 extrusionH="38100">
            <a:bevelT prst="relaxedInset"/>
            <a:bevelB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Αποκεντρωμένη Διοίκηση Αττικής </a:t>
            </a:r>
            <a:br>
              <a:rPr lang="el-G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Διεύθυνση Κοινωφελών Περιουσιών</a:t>
            </a:r>
            <a:endParaRPr lang="el-G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Υπότιτλος 2"/>
          <p:cNvSpPr txBox="1">
            <a:spLocks/>
          </p:cNvSpPr>
          <p:nvPr/>
        </p:nvSpPr>
        <p:spPr>
          <a:xfrm>
            <a:off x="2195736" y="1772816"/>
            <a:ext cx="4339928" cy="576064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 algn="ctr">
              <a:buNone/>
            </a:pPr>
            <a:r>
              <a:rPr lang="el-GR" sz="3000" b="1" spc="300" dirty="0" smtClean="0">
                <a:solidFill>
                  <a:schemeClr val="tx2">
                    <a:lumMod val="75000"/>
                  </a:schemeClr>
                </a:solidFill>
              </a:rPr>
              <a:t>Πρόταση Ψηφιοποίησης αρχείου</a:t>
            </a:r>
            <a:endParaRPr lang="el-GR" sz="3000" b="1" spc="3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Picture 5" descr="C:\Users\fmauroudi\Desktop\Pictures Ψηφιοποίηση\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725144"/>
            <a:ext cx="3635896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Διάσημα 5"/>
          <p:cNvSpPr/>
          <p:nvPr/>
        </p:nvSpPr>
        <p:spPr>
          <a:xfrm>
            <a:off x="3995936" y="5517232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7" name="Διάσημα 6"/>
          <p:cNvSpPr/>
          <p:nvPr/>
        </p:nvSpPr>
        <p:spPr>
          <a:xfrm>
            <a:off x="4438759" y="5517232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8" name="Διάσημα 7"/>
          <p:cNvSpPr/>
          <p:nvPr/>
        </p:nvSpPr>
        <p:spPr>
          <a:xfrm>
            <a:off x="4860032" y="5517232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pic>
        <p:nvPicPr>
          <p:cNvPr id="10" name="Picture 2" descr="E:\Pictures Last Will\Μελάν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4555"/>
            <a:ext cx="3779912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00062" y="4158372"/>
            <a:ext cx="199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 smtClean="0"/>
              <a:t>Μάρτιος 2023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656172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3"/>
          <p:cNvSpPr txBox="1">
            <a:spLocks/>
          </p:cNvSpPr>
          <p:nvPr/>
        </p:nvSpPr>
        <p:spPr>
          <a:xfrm>
            <a:off x="683568" y="44624"/>
            <a:ext cx="7543800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l-GR" sz="4000" b="1" dirty="0" smtClean="0">
                <a:solidFill>
                  <a:srgbClr val="FFC000"/>
                </a:solidFill>
              </a:rPr>
              <a:t>Ψηφιακός μετασχηματισμός</a:t>
            </a:r>
            <a:endParaRPr lang="el-GR" sz="4000" b="1" dirty="0">
              <a:solidFill>
                <a:srgbClr val="FFC000"/>
              </a:solidFill>
            </a:endParaRPr>
          </a:p>
        </p:txBody>
      </p:sp>
      <p:sp>
        <p:nvSpPr>
          <p:cNvPr id="3" name="Τίτλος 3"/>
          <p:cNvSpPr txBox="1">
            <a:spLocks/>
          </p:cNvSpPr>
          <p:nvPr/>
        </p:nvSpPr>
        <p:spPr>
          <a:xfrm>
            <a:off x="179512" y="1412776"/>
            <a:ext cx="8964488" cy="576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l-GR" sz="2200" b="1" dirty="0" smtClean="0"/>
              <a:t>ΟΡΑΜΑ </a:t>
            </a:r>
          </a:p>
          <a:p>
            <a:pPr marL="725488" indent="-361950">
              <a:buFont typeface="Wingdings" panose="05000000000000000000" pitchFamily="2" charset="2"/>
              <a:buChar char="ü"/>
            </a:pPr>
            <a:r>
              <a:rPr lang="el-GR" sz="2200" dirty="0" smtClean="0"/>
              <a:t>σε 2 έτη να μην υπάρχει διακίνηση </a:t>
            </a:r>
            <a:r>
              <a:rPr lang="el-GR" sz="2200" dirty="0" err="1" smtClean="0"/>
              <a:t>έγχαρτου</a:t>
            </a:r>
            <a:r>
              <a:rPr lang="el-GR" sz="2200" dirty="0" smtClean="0"/>
              <a:t> υλικού</a:t>
            </a:r>
          </a:p>
          <a:p>
            <a:pPr marL="725488" indent="-361950">
              <a:buFont typeface="Wingdings" panose="05000000000000000000" pitchFamily="2" charset="2"/>
              <a:buChar char="ü"/>
            </a:pPr>
            <a:r>
              <a:rPr lang="el-GR" sz="2200" dirty="0" smtClean="0"/>
              <a:t>Υπηρεσία Πρότυπο</a:t>
            </a:r>
            <a:endParaRPr lang="el-GR" sz="2200" dirty="0"/>
          </a:p>
        </p:txBody>
      </p:sp>
      <p:sp>
        <p:nvSpPr>
          <p:cNvPr id="4" name="Τίτλος 3"/>
          <p:cNvSpPr txBox="1">
            <a:spLocks/>
          </p:cNvSpPr>
          <p:nvPr/>
        </p:nvSpPr>
        <p:spPr>
          <a:xfrm>
            <a:off x="107504" y="3212976"/>
            <a:ext cx="8964488" cy="32403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l-GR" sz="2200" b="1" dirty="0" smtClean="0"/>
              <a:t>Που βρισκόμαστε σήμερα: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l-GR" sz="2200" dirty="0" smtClean="0"/>
              <a:t>Ύπαρξη δικτύου εντός υπηρεσίας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l-GR" sz="2200" dirty="0" smtClean="0"/>
              <a:t>Ύπαρξη κεντρικού </a:t>
            </a:r>
            <a:r>
              <a:rPr lang="en-US" sz="2200" dirty="0" smtClean="0"/>
              <a:t>server </a:t>
            </a:r>
            <a:r>
              <a:rPr lang="el-GR" sz="2200" dirty="0" smtClean="0"/>
              <a:t>για υποστήριξη του </a:t>
            </a:r>
            <a:r>
              <a:rPr lang="en-US" sz="2200" dirty="0" smtClean="0"/>
              <a:t>Cloud </a:t>
            </a:r>
            <a:r>
              <a:rPr lang="el-GR" sz="2200" dirty="0" smtClean="0"/>
              <a:t>της υπηρεσίας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l-GR" sz="2200" dirty="0" smtClean="0"/>
              <a:t>Ψηφιοποίηση εισερχόμενων εγγράφων από το 2015 έως σήμερα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l-GR" sz="2200" dirty="0" smtClean="0"/>
              <a:t>Χρόνος διεκπεραίωσης εγγράφων: 1 λεπτό/ ώρας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l-GR" sz="2200" dirty="0" smtClean="0"/>
              <a:t>Έχουμε 2 χρόνια να παραγγείλουμε Α4 χαρτί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l-GR" sz="2200" dirty="0" smtClean="0"/>
              <a:t>Έχει μειωθεί το οικονομικό κόστος της υπηρεσίας για το Ταχυδρομείο:</a:t>
            </a:r>
          </a:p>
          <a:p>
            <a:pPr marL="1166813" indent="-536575" algn="just">
              <a:buFont typeface="Wingdings" panose="05000000000000000000" pitchFamily="2" charset="2"/>
              <a:buChar char="Ø"/>
            </a:pPr>
            <a:r>
              <a:rPr lang="el-GR" sz="2200" dirty="0" smtClean="0"/>
              <a:t>2020: 3.120€</a:t>
            </a:r>
          </a:p>
          <a:p>
            <a:pPr marL="1166813" indent="-536575" algn="just">
              <a:buFont typeface="Wingdings" panose="05000000000000000000" pitchFamily="2" charset="2"/>
              <a:buChar char="Ø"/>
            </a:pPr>
            <a:r>
              <a:rPr lang="el-GR" sz="2200" dirty="0" smtClean="0"/>
              <a:t>2021: 2.000€</a:t>
            </a:r>
          </a:p>
          <a:p>
            <a:pPr marL="1166813" indent="-536575" algn="just">
              <a:buFont typeface="Wingdings" panose="05000000000000000000" pitchFamily="2" charset="2"/>
              <a:buChar char="Ø"/>
            </a:pPr>
            <a:r>
              <a:rPr lang="el-GR" sz="2200" dirty="0" smtClean="0"/>
              <a:t>2022: 1.200€</a:t>
            </a:r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val="13893409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683568" y="-99392"/>
            <a:ext cx="7543800" cy="914400"/>
          </a:xfrm>
        </p:spPr>
        <p:txBody>
          <a:bodyPr/>
          <a:lstStyle/>
          <a:p>
            <a:pPr algn="ctr"/>
            <a:r>
              <a:rPr lang="el-GR" dirty="0" smtClean="0">
                <a:solidFill>
                  <a:srgbClr val="FFC000"/>
                </a:solidFill>
              </a:rPr>
              <a:t>Υποχρέωση Κράτους</a:t>
            </a:r>
            <a:endParaRPr lang="el-GR" dirty="0">
              <a:solidFill>
                <a:srgbClr val="FFC000"/>
              </a:solidFill>
            </a:endParaRPr>
          </a:p>
        </p:txBody>
      </p:sp>
      <p:sp>
        <p:nvSpPr>
          <p:cNvPr id="5" name="Τίτλος 3"/>
          <p:cNvSpPr txBox="1">
            <a:spLocks/>
          </p:cNvSpPr>
          <p:nvPr/>
        </p:nvSpPr>
        <p:spPr>
          <a:xfrm>
            <a:off x="179512" y="764704"/>
            <a:ext cx="8119864" cy="7703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l-GR" sz="2200" b="1" dirty="0" smtClean="0"/>
              <a:t>Άρθρο 109 του Συντάγματος: </a:t>
            </a:r>
            <a:endParaRPr lang="en-US" sz="2200" b="1" dirty="0" smtClean="0"/>
          </a:p>
          <a:p>
            <a:pPr algn="ctr"/>
            <a:r>
              <a:rPr lang="el-GR" sz="2200" dirty="0" smtClean="0"/>
              <a:t>Διασφάλιση της τελευταίας βούλησης του διαθέτη</a:t>
            </a:r>
            <a:endParaRPr lang="el-GR" sz="2200" dirty="0"/>
          </a:p>
        </p:txBody>
      </p:sp>
      <p:pic>
        <p:nvPicPr>
          <p:cNvPr id="2050" name="Picture 2" descr="E:\Pictures Last Will\Last will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"/>
            <a:ext cx="1403648" cy="129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179512" y="1602373"/>
            <a:ext cx="8856984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500" b="1" dirty="0"/>
              <a:t>Ά</a:t>
            </a:r>
            <a:r>
              <a:rPr lang="el-GR" sz="1500" b="1" dirty="0" smtClean="0"/>
              <a:t>ρθρο </a:t>
            </a:r>
            <a:r>
              <a:rPr lang="el-GR" sz="1500" b="1" dirty="0"/>
              <a:t>109: Διαθήκη, κωδίκελλος, δωρεά υπέρ του Δημοσίου, μητρώο κληροδοτημάτων)</a:t>
            </a:r>
          </a:p>
          <a:p>
            <a:pPr marL="342900" indent="-342900" algn="just">
              <a:buAutoNum type="arabicPeriod"/>
            </a:pPr>
            <a:r>
              <a:rPr lang="el-GR" sz="1500" dirty="0" smtClean="0"/>
              <a:t>Δεν </a:t>
            </a:r>
            <a:r>
              <a:rPr lang="el-GR" sz="1500" dirty="0"/>
              <a:t>επιτρέπεται η μεταβολή του περιεχομένου ή των όρων διαθήκης, κωδικέλλου ή δωρεάς, ως προς τις διατάξεις τους υπέρ του Δημοσίου ή υπέρ κοινωφελούς </a:t>
            </a:r>
            <a:r>
              <a:rPr lang="el-GR" sz="1500" dirty="0" smtClean="0"/>
              <a:t>σκοπού.</a:t>
            </a:r>
          </a:p>
          <a:p>
            <a:pPr marL="342900" indent="-342900" algn="just">
              <a:buAutoNum type="arabicPeriod"/>
            </a:pPr>
            <a:r>
              <a:rPr lang="el-GR" sz="1500" dirty="0" smtClean="0"/>
              <a:t>Kατ</a:t>
            </a:r>
            <a:r>
              <a:rPr lang="el-GR" sz="1500" dirty="0"/>
              <a:t>' εξαίρεση επιτρέπεται η επωφελέστερη αξιοποίηση ή διάθεση, για τον ίδιο ή άλλο κοινωφελή σκοπό, εκείνου που καταλείφθηκε ή </a:t>
            </a:r>
            <a:r>
              <a:rPr lang="el-GR" sz="1500" dirty="0" smtClean="0"/>
              <a:t>δωρήθηκε, </a:t>
            </a:r>
            <a:r>
              <a:rPr lang="el-GR" sz="1500" dirty="0"/>
              <a:t>στην περιοχή που καθόρισε ο δωρητής ή ο διαθέτης ή στην ευρύτερή της περιφέρεια, όταν βεβαιωθεί με δικαστική απόφαση ότι η θέληση του διαθέτη ή του δωρητή δεν μπορεί να πραγματοποιηθεί, για οποιονδήποτε λόγο, καθόλου ή κατά το μεγαλύτερο μέρος του περιεχομένου της, καθώς και αν μπορεί να ικανοποιηθεί πληρέστερα με τη μεταβολή της εκμετάλλευσης, όπως νόμος ορίζει</a:t>
            </a:r>
            <a:r>
              <a:rPr lang="el-GR" sz="1500" dirty="0" smtClean="0"/>
              <a:t>. </a:t>
            </a:r>
          </a:p>
          <a:p>
            <a:pPr algn="just"/>
            <a:r>
              <a:rPr lang="el-GR" sz="1500" dirty="0" smtClean="0"/>
              <a:t>**</a:t>
            </a:r>
            <a:r>
              <a:rPr lang="el-GR" sz="1500" dirty="0"/>
              <a:t>3. Νόμος ορίζει τα σχετικά με τη σύνταξη </a:t>
            </a:r>
            <a:r>
              <a:rPr lang="el-GR" sz="1500" b="1" dirty="0"/>
              <a:t>μητρώου κληροδοτημάτων </a:t>
            </a:r>
            <a:r>
              <a:rPr lang="el-GR" sz="1500" dirty="0"/>
              <a:t>γενικά και ανά περιφέρεια, την καταγραφή και ταξινόμηση των περιουσιακών τους στοιχείων, τη διοίκηση και διαχείριση του κάθε κληροδοτήματος σύμφωνα με τη βούληση του διαθέτη ή δωρητή και κάθε άλλο συναφές ζήτημα</a:t>
            </a:r>
            <a:r>
              <a:rPr lang="el-GR" sz="1500" dirty="0" smtClean="0"/>
              <a:t>.</a:t>
            </a:r>
          </a:p>
          <a:p>
            <a:pPr algn="just"/>
            <a:r>
              <a:rPr lang="el-GR" sz="1500" dirty="0"/>
              <a:t>*** </a:t>
            </a:r>
            <a:r>
              <a:rPr lang="el-GR" sz="1500" i="1" dirty="0"/>
              <a:t>Με τρεις αστερίσκους δηλώνονται τα σημεία της Αναθεώρησης που αναγράφονται στο Ψήφισμα της 27ης Μαΐου 2008 της Η΄ Αναθεωρητικής Βουλής των Ελλήνων.</a:t>
            </a:r>
            <a:endParaRPr lang="el-GR" sz="1500" b="0" i="0" dirty="0">
              <a:effectLst/>
            </a:endParaRPr>
          </a:p>
        </p:txBody>
      </p:sp>
      <p:sp>
        <p:nvSpPr>
          <p:cNvPr id="7" name="Τίτλος 3"/>
          <p:cNvSpPr txBox="1">
            <a:spLocks/>
          </p:cNvSpPr>
          <p:nvPr/>
        </p:nvSpPr>
        <p:spPr>
          <a:xfrm>
            <a:off x="179512" y="5754960"/>
            <a:ext cx="8856984" cy="7703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l-GR" sz="2200" b="1" dirty="0" smtClean="0"/>
              <a:t>Ν.4182/2013 </a:t>
            </a:r>
            <a:r>
              <a:rPr lang="el-GR" sz="2200" b="1" dirty="0"/>
              <a:t>Άρθρο 2 «</a:t>
            </a:r>
            <a:r>
              <a:rPr lang="el-GR" sz="2200" b="1" dirty="0" smtClean="0"/>
              <a:t>Υποχρεώσεις Δημοσίου - Αρμοδιότητες: </a:t>
            </a:r>
          </a:p>
          <a:p>
            <a:r>
              <a:rPr lang="el-GR" sz="1800" dirty="0" smtClean="0"/>
              <a:t>Το Δημόσιο έχει την υποχρέωση να διασφαλίζει την πιστή και επακριβή εκτέλεση της βούλησης των διαθετών και δωρητών.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94315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83568" y="138336"/>
            <a:ext cx="7992888" cy="914400"/>
          </a:xfrm>
        </p:spPr>
        <p:txBody>
          <a:bodyPr/>
          <a:lstStyle/>
          <a:p>
            <a:pPr algn="ctr"/>
            <a:r>
              <a:rPr lang="el-GR" sz="2800" b="1" dirty="0" smtClean="0">
                <a:solidFill>
                  <a:srgbClr val="FFC000"/>
                </a:solidFill>
              </a:rPr>
              <a:t>Οργάνωση Δημόσιας Διοίκησης:</a:t>
            </a:r>
            <a:br>
              <a:rPr lang="el-GR" sz="2800" b="1" dirty="0" smtClean="0">
                <a:solidFill>
                  <a:srgbClr val="FFC000"/>
                </a:solidFill>
              </a:rPr>
            </a:br>
            <a:r>
              <a:rPr lang="el-GR" sz="2800" b="1" dirty="0" smtClean="0">
                <a:solidFill>
                  <a:srgbClr val="FFC000"/>
                </a:solidFill>
              </a:rPr>
              <a:t>Κοινωφελείς Περιουσίες (κληροδοτήματα)</a:t>
            </a:r>
            <a:endParaRPr lang="el-GR" sz="2800" b="1" dirty="0">
              <a:solidFill>
                <a:srgbClr val="FFC000"/>
              </a:solidFill>
            </a:endParaRPr>
          </a:p>
        </p:txBody>
      </p:sp>
      <p:sp>
        <p:nvSpPr>
          <p:cNvPr id="3" name="Τίτλος 1"/>
          <p:cNvSpPr txBox="1">
            <a:spLocks/>
          </p:cNvSpPr>
          <p:nvPr/>
        </p:nvSpPr>
        <p:spPr>
          <a:xfrm>
            <a:off x="787482" y="1628800"/>
            <a:ext cx="7543800" cy="6480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>
              <a:buFont typeface="Wingdings" pitchFamily="2" charset="2"/>
              <a:buChar char="Ø"/>
            </a:pPr>
            <a:r>
              <a:rPr lang="el-GR" sz="3000" dirty="0" smtClean="0"/>
              <a:t>Εποπτεία: </a:t>
            </a:r>
          </a:p>
          <a:p>
            <a:r>
              <a:rPr lang="el-GR" sz="3000" dirty="0"/>
              <a:t>	</a:t>
            </a:r>
            <a:r>
              <a:rPr lang="el-GR" sz="2300" dirty="0" smtClean="0"/>
              <a:t>Διεύθυνση Κοινωφελών Περιουσιών</a:t>
            </a:r>
            <a:endParaRPr lang="el-GR" sz="2300" dirty="0"/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787482" y="3126938"/>
            <a:ext cx="8356518" cy="8781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buFont typeface="Wingdings" pitchFamily="2" charset="2"/>
              <a:buChar char="Ø"/>
            </a:pPr>
            <a:r>
              <a:rPr lang="el-GR" sz="3000" dirty="0" smtClean="0"/>
              <a:t>Έλεγχος: </a:t>
            </a:r>
          </a:p>
          <a:p>
            <a:r>
              <a:rPr lang="el-GR" sz="3000" dirty="0"/>
              <a:t>	</a:t>
            </a:r>
            <a:r>
              <a:rPr lang="el-GR" sz="2300" dirty="0" smtClean="0"/>
              <a:t>ελεγκτικά γραφεία άρθρου 21 Ν.4182/2013</a:t>
            </a:r>
          </a:p>
          <a:p>
            <a:r>
              <a:rPr lang="el-GR" sz="1800" dirty="0" smtClean="0"/>
              <a:t>       (δεν έχει ενεργοποιηθεί)</a:t>
            </a:r>
            <a:endParaRPr lang="el-GR" sz="1800" dirty="0"/>
          </a:p>
        </p:txBody>
      </p:sp>
      <p:sp>
        <p:nvSpPr>
          <p:cNvPr id="5" name="Τίτλος 1"/>
          <p:cNvSpPr txBox="1">
            <a:spLocks/>
          </p:cNvSpPr>
          <p:nvPr/>
        </p:nvSpPr>
        <p:spPr>
          <a:xfrm>
            <a:off x="787482" y="5301208"/>
            <a:ext cx="7543800" cy="9361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>
              <a:buFont typeface="Wingdings" pitchFamily="2" charset="2"/>
              <a:buChar char="Ø"/>
            </a:pPr>
            <a:r>
              <a:rPr lang="el-GR" sz="3000" dirty="0" smtClean="0"/>
              <a:t>Έλεγχος</a:t>
            </a:r>
            <a:r>
              <a:rPr lang="el-GR" sz="2500" dirty="0" smtClean="0"/>
              <a:t>: </a:t>
            </a:r>
          </a:p>
          <a:p>
            <a:r>
              <a:rPr lang="el-GR" sz="2300" dirty="0" smtClean="0"/>
              <a:t>Γ.Λ.Κ.  Ειδική Γραμματεία Δημοσιονομικών ελέγχων</a:t>
            </a:r>
          </a:p>
          <a:p>
            <a:r>
              <a:rPr lang="el-GR" sz="2300" dirty="0" smtClean="0"/>
              <a:t>Γεν. Δ/</a:t>
            </a:r>
            <a:r>
              <a:rPr lang="el-GR" sz="2300" dirty="0" err="1" smtClean="0"/>
              <a:t>νση</a:t>
            </a:r>
            <a:r>
              <a:rPr lang="el-GR" sz="2300" dirty="0" smtClean="0"/>
              <a:t> Δημοσιονομικών Ελέγχων</a:t>
            </a:r>
          </a:p>
          <a:p>
            <a:r>
              <a:rPr lang="el-GR" sz="1800" dirty="0" smtClean="0"/>
              <a:t> (δειγματοληπτικός έλεγχος: 1 υπόθεση ανά Δ/</a:t>
            </a:r>
            <a:r>
              <a:rPr lang="el-GR" sz="1800" dirty="0" err="1" smtClean="0"/>
              <a:t>νση</a:t>
            </a:r>
            <a:r>
              <a:rPr lang="el-GR" sz="1800" dirty="0" smtClean="0"/>
              <a:t> Κοινωφελών  </a:t>
            </a:r>
          </a:p>
          <a:p>
            <a:r>
              <a:rPr lang="el-GR" sz="1800" dirty="0"/>
              <a:t> </a:t>
            </a:r>
            <a:r>
              <a:rPr lang="el-GR" sz="1800" dirty="0" smtClean="0"/>
              <a:t> Περιουσιών ετησίως)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36325675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Στρογγυλεμένο ορθογώνιο 21"/>
          <p:cNvSpPr/>
          <p:nvPr/>
        </p:nvSpPr>
        <p:spPr>
          <a:xfrm>
            <a:off x="323528" y="1412776"/>
            <a:ext cx="8352928" cy="40508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  <a:bevelB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Επεξήγηση με επάνω βέλος 19"/>
          <p:cNvSpPr/>
          <p:nvPr/>
        </p:nvSpPr>
        <p:spPr>
          <a:xfrm>
            <a:off x="1331640" y="5463655"/>
            <a:ext cx="5904656" cy="1368152"/>
          </a:xfrm>
          <a:prstGeom prst="upArrowCallout">
            <a:avLst/>
          </a:prstGeom>
          <a:solidFill>
            <a:schemeClr val="tx1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  <a:bevelB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Στρογγυλεμένο ορθογώνιο 18"/>
          <p:cNvSpPr/>
          <p:nvPr/>
        </p:nvSpPr>
        <p:spPr>
          <a:xfrm>
            <a:off x="4952478" y="4221088"/>
            <a:ext cx="2678067" cy="79208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Στρογγυλεμένο ορθογώνιο 17"/>
          <p:cNvSpPr/>
          <p:nvPr/>
        </p:nvSpPr>
        <p:spPr>
          <a:xfrm>
            <a:off x="918750" y="4221088"/>
            <a:ext cx="2645137" cy="79208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Στρογγυλεμένο ορθογώνιο 16"/>
          <p:cNvSpPr/>
          <p:nvPr/>
        </p:nvSpPr>
        <p:spPr>
          <a:xfrm>
            <a:off x="6084167" y="2980652"/>
            <a:ext cx="2016224" cy="86409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Στρογγυλεμένο ορθογώνιο 15"/>
          <p:cNvSpPr/>
          <p:nvPr/>
        </p:nvSpPr>
        <p:spPr>
          <a:xfrm>
            <a:off x="3131840" y="2980652"/>
            <a:ext cx="2304256" cy="86409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Στρογγυλεμένο ορθογώνιο 14"/>
          <p:cNvSpPr/>
          <p:nvPr/>
        </p:nvSpPr>
        <p:spPr>
          <a:xfrm>
            <a:off x="535784" y="2923489"/>
            <a:ext cx="2164008" cy="93610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Στρογγυλεμένο ορθογώνιο 13"/>
          <p:cNvSpPr/>
          <p:nvPr/>
        </p:nvSpPr>
        <p:spPr>
          <a:xfrm>
            <a:off x="5868144" y="1726670"/>
            <a:ext cx="2016224" cy="86409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Στρογγυλεμένο ορθογώνιο 12"/>
          <p:cNvSpPr/>
          <p:nvPr/>
        </p:nvSpPr>
        <p:spPr>
          <a:xfrm>
            <a:off x="3275856" y="1700808"/>
            <a:ext cx="2016224" cy="86409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Στρογγυλεμένο ορθογώνιο 11"/>
          <p:cNvSpPr/>
          <p:nvPr/>
        </p:nvSpPr>
        <p:spPr>
          <a:xfrm>
            <a:off x="683568" y="1700808"/>
            <a:ext cx="1800200" cy="86409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83568" y="44624"/>
            <a:ext cx="7543800" cy="648072"/>
          </a:xfrm>
        </p:spPr>
        <p:txBody>
          <a:bodyPr/>
          <a:lstStyle/>
          <a:p>
            <a:pPr algn="ctr"/>
            <a:r>
              <a:rPr lang="el-GR" sz="3000" b="1" u="sng" dirty="0" smtClean="0">
                <a:solidFill>
                  <a:srgbClr val="FFC000"/>
                </a:solidFill>
              </a:rPr>
              <a:t>8 Διευθύνσεις Κοινωφελών Περιουσιών</a:t>
            </a:r>
            <a:endParaRPr lang="el-GR" sz="3000" b="1" u="sng" dirty="0">
              <a:solidFill>
                <a:srgbClr val="FFC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3"/>
          </p:nvPr>
        </p:nvSpPr>
        <p:spPr>
          <a:xfrm>
            <a:off x="3131840" y="1628800"/>
            <a:ext cx="2304256" cy="1008112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l-GR" sz="1600" dirty="0" smtClean="0"/>
              <a:t>Αποκεντρωμένη Διοίκηση </a:t>
            </a:r>
            <a:r>
              <a:rPr lang="el-GR" sz="1600" b="1" dirty="0" smtClean="0"/>
              <a:t>Αττικής</a:t>
            </a:r>
            <a:endParaRPr lang="el-GR" sz="1600" b="1" dirty="0"/>
          </a:p>
        </p:txBody>
      </p:sp>
      <p:sp>
        <p:nvSpPr>
          <p:cNvPr id="5" name="Θέση περιεχομένου 2"/>
          <p:cNvSpPr>
            <a:spLocks noGrp="1"/>
          </p:cNvSpPr>
          <p:nvPr>
            <p:ph sz="quarter" idx="13"/>
          </p:nvPr>
        </p:nvSpPr>
        <p:spPr>
          <a:xfrm>
            <a:off x="539552" y="1628800"/>
            <a:ext cx="2088232" cy="1008112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l-GR" sz="1800" dirty="0" smtClean="0"/>
              <a:t>Υπουργείο Οικονομικών</a:t>
            </a:r>
            <a:endParaRPr lang="el-GR" sz="1800" dirty="0"/>
          </a:p>
        </p:txBody>
      </p:sp>
      <p:sp>
        <p:nvSpPr>
          <p:cNvPr id="6" name="Θέση περιεχομένου 2"/>
          <p:cNvSpPr>
            <a:spLocks noGrp="1"/>
          </p:cNvSpPr>
          <p:nvPr>
            <p:ph sz="quarter" idx="13"/>
          </p:nvPr>
        </p:nvSpPr>
        <p:spPr>
          <a:xfrm>
            <a:off x="5652120" y="1700808"/>
            <a:ext cx="2304256" cy="1008112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l-GR" sz="1600" dirty="0" smtClean="0"/>
              <a:t>Αποκεντρωμένη Διοίκηση </a:t>
            </a:r>
            <a:r>
              <a:rPr lang="el-GR" sz="1600" b="1" dirty="0"/>
              <a:t>Αιγαίου</a:t>
            </a:r>
          </a:p>
        </p:txBody>
      </p:sp>
      <p:sp>
        <p:nvSpPr>
          <p:cNvPr id="7" name="Θέση περιεχομένου 2"/>
          <p:cNvSpPr>
            <a:spLocks noGrp="1"/>
          </p:cNvSpPr>
          <p:nvPr>
            <p:ph sz="quarter" idx="13"/>
          </p:nvPr>
        </p:nvSpPr>
        <p:spPr>
          <a:xfrm>
            <a:off x="431540" y="2908644"/>
            <a:ext cx="2340260" cy="1008112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l-GR" sz="1600" dirty="0"/>
              <a:t>Αποκεντρωμένη Διοίκηση </a:t>
            </a:r>
            <a:r>
              <a:rPr lang="el-GR" sz="1600" b="1" dirty="0"/>
              <a:t>Ηπείρου – Δυτικής Μακεδονίας</a:t>
            </a:r>
          </a:p>
        </p:txBody>
      </p:sp>
      <p:sp>
        <p:nvSpPr>
          <p:cNvPr id="8" name="Θέση περιεχομένου 2"/>
          <p:cNvSpPr>
            <a:spLocks noGrp="1"/>
          </p:cNvSpPr>
          <p:nvPr>
            <p:ph sz="quarter" idx="13"/>
          </p:nvPr>
        </p:nvSpPr>
        <p:spPr>
          <a:xfrm>
            <a:off x="3095836" y="2908644"/>
            <a:ext cx="2376264" cy="1008112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l-GR" sz="1600" dirty="0"/>
              <a:t>Αποκεντρωμένη Διοίκηση </a:t>
            </a:r>
            <a:r>
              <a:rPr lang="el-GR" sz="1600" b="1" dirty="0"/>
              <a:t>Θεσσαλίας – Στερεάς Ελλάδας</a:t>
            </a:r>
          </a:p>
        </p:txBody>
      </p:sp>
      <p:sp>
        <p:nvSpPr>
          <p:cNvPr id="9" name="Θέση περιεχομένου 2"/>
          <p:cNvSpPr>
            <a:spLocks noGrp="1"/>
          </p:cNvSpPr>
          <p:nvPr>
            <p:ph sz="quarter" idx="13"/>
          </p:nvPr>
        </p:nvSpPr>
        <p:spPr>
          <a:xfrm>
            <a:off x="5912279" y="2924944"/>
            <a:ext cx="2304256" cy="1008112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l-GR" sz="1600" dirty="0"/>
              <a:t>Αποκεντρωμένη Διοίκηση </a:t>
            </a:r>
            <a:r>
              <a:rPr lang="el-GR" sz="1600" b="1" dirty="0"/>
              <a:t>Κρήτης</a:t>
            </a:r>
          </a:p>
        </p:txBody>
      </p:sp>
      <p:sp>
        <p:nvSpPr>
          <p:cNvPr id="10" name="Θέση περιεχομένου 2"/>
          <p:cNvSpPr>
            <a:spLocks noGrp="1"/>
          </p:cNvSpPr>
          <p:nvPr>
            <p:ph sz="quarter" idx="13"/>
          </p:nvPr>
        </p:nvSpPr>
        <p:spPr>
          <a:xfrm>
            <a:off x="827584" y="4149080"/>
            <a:ext cx="2808312" cy="1008112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l-GR" sz="1600" dirty="0" smtClean="0"/>
              <a:t>Αποκεντρωμένη </a:t>
            </a:r>
            <a:r>
              <a:rPr lang="el-GR" sz="1600" dirty="0"/>
              <a:t>Διοίκηση </a:t>
            </a:r>
            <a:r>
              <a:rPr lang="el-GR" sz="1600" b="1" dirty="0"/>
              <a:t>Μακεδονίας - Θράκης</a:t>
            </a:r>
          </a:p>
        </p:txBody>
      </p:sp>
      <p:sp>
        <p:nvSpPr>
          <p:cNvPr id="11" name="Θέση περιεχομένου 2"/>
          <p:cNvSpPr>
            <a:spLocks noGrp="1"/>
          </p:cNvSpPr>
          <p:nvPr>
            <p:ph sz="quarter" idx="13"/>
          </p:nvPr>
        </p:nvSpPr>
        <p:spPr>
          <a:xfrm>
            <a:off x="1403648" y="5984963"/>
            <a:ext cx="5688632" cy="864097"/>
          </a:xfrm>
        </p:spPr>
        <p:txBody>
          <a:bodyPr>
            <a:normAutofit lnSpcReduction="10000"/>
          </a:bodyPr>
          <a:lstStyle/>
          <a:p>
            <a:pPr marL="18288" indent="0" algn="ctr">
              <a:buNone/>
            </a:pPr>
            <a:r>
              <a:rPr lang="el-GR" sz="1600" dirty="0" smtClean="0"/>
              <a:t>Μητρώο Κοινωφελών Περιουσιών: </a:t>
            </a:r>
            <a:r>
              <a:rPr lang="el-GR" sz="1600" b="1" dirty="0" smtClean="0"/>
              <a:t>Ψ.Υ.Δ.Η.ΠΕ.Ε.Κ</a:t>
            </a:r>
          </a:p>
          <a:p>
            <a:pPr marL="18288" indent="0" algn="ctr">
              <a:buNone/>
            </a:pPr>
            <a:r>
              <a:rPr lang="el-GR" sz="1600" dirty="0">
                <a:effectLst/>
              </a:rPr>
              <a:t>Ψηφιακές Υπηρεσίες Δημόσιας Περιουσίας και Εθνικών </a:t>
            </a:r>
            <a:r>
              <a:rPr lang="el-GR" sz="1600" dirty="0" smtClean="0">
                <a:effectLst/>
              </a:rPr>
              <a:t>Κληροδοτημάτων (Γ.Γ.Π.Σ.)</a:t>
            </a:r>
            <a:endParaRPr lang="el-GR" sz="1600" dirty="0"/>
          </a:p>
        </p:txBody>
      </p:sp>
      <p:sp>
        <p:nvSpPr>
          <p:cNvPr id="21" name="Θέση περιεχομένου 2"/>
          <p:cNvSpPr>
            <a:spLocks noGrp="1"/>
          </p:cNvSpPr>
          <p:nvPr>
            <p:ph sz="quarter" idx="13"/>
          </p:nvPr>
        </p:nvSpPr>
        <p:spPr>
          <a:xfrm>
            <a:off x="4943454" y="4160841"/>
            <a:ext cx="2664296" cy="924343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l-GR" sz="1600" dirty="0"/>
              <a:t>Αποκεντρωμένη Διοίκηση </a:t>
            </a:r>
            <a:r>
              <a:rPr lang="el-GR" sz="1600" b="1" dirty="0"/>
              <a:t>Πελοποννήσου, Δυτικής Ελλάδας &amp; Ιονίου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0" y="65262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 smtClean="0"/>
              <a:t>                                                             Ν.4182/2013       </a:t>
            </a:r>
            <a:r>
              <a:rPr lang="el-GR" sz="2000" b="1" dirty="0" smtClean="0"/>
              <a:t>   :</a:t>
            </a:r>
            <a:r>
              <a:rPr lang="el-GR" sz="2000" b="1" i="1" dirty="0" smtClean="0"/>
              <a:t>έναρξη </a:t>
            </a:r>
            <a:r>
              <a:rPr lang="el-GR" sz="2000" b="1" i="1" dirty="0" smtClean="0"/>
              <a:t>ισχύος 10-11-2013</a:t>
            </a:r>
            <a:endParaRPr lang="el-GR" sz="2000" i="1" dirty="0"/>
          </a:p>
        </p:txBody>
      </p:sp>
      <p:sp>
        <p:nvSpPr>
          <p:cNvPr id="23" name="Ορθογώνιο 22"/>
          <p:cNvSpPr/>
          <p:nvPr/>
        </p:nvSpPr>
        <p:spPr>
          <a:xfrm>
            <a:off x="6804248" y="5589240"/>
            <a:ext cx="21996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l-GR" b="1" u="sng" dirty="0" smtClean="0"/>
              <a:t>Έναρξη </a:t>
            </a:r>
            <a:r>
              <a:rPr lang="el-GR" b="1" u="sng" dirty="0" smtClean="0"/>
              <a:t>15-02-2016</a:t>
            </a:r>
            <a:endParaRPr lang="el-GR" b="1" u="sng" dirty="0"/>
          </a:p>
        </p:txBody>
      </p:sp>
    </p:spTree>
    <p:extLst>
      <p:ext uri="{BB962C8B-B14F-4D97-AF65-F5344CB8AC3E}">
        <p14:creationId xmlns:p14="http://schemas.microsoft.com/office/powerpoint/2010/main" val="23322029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 animBg="1"/>
      <p:bldP spid="11" grpId="0" uiExpand="1" build="p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20080"/>
          </a:xfrm>
        </p:spPr>
        <p:txBody>
          <a:bodyPr/>
          <a:lstStyle/>
          <a:p>
            <a:pPr algn="ctr"/>
            <a:r>
              <a:rPr lang="el-GR" sz="2400" b="1" u="sng" dirty="0" smtClean="0">
                <a:solidFill>
                  <a:srgbClr val="FFC000"/>
                </a:solidFill>
              </a:rPr>
              <a:t>Αποστολή Διεύθυνσης Κοινωφελών Περιουσιών</a:t>
            </a:r>
            <a:endParaRPr lang="el-GR" sz="2400" b="1" u="sng" dirty="0">
              <a:solidFill>
                <a:srgbClr val="FFC000"/>
              </a:solidFill>
            </a:endParaRPr>
          </a:p>
        </p:txBody>
      </p:sp>
      <p:sp>
        <p:nvSpPr>
          <p:cNvPr id="3" name="Τίτλος 1"/>
          <p:cNvSpPr txBox="1">
            <a:spLocks/>
          </p:cNvSpPr>
          <p:nvPr/>
        </p:nvSpPr>
        <p:spPr>
          <a:xfrm>
            <a:off x="179512" y="1340768"/>
            <a:ext cx="8856984" cy="7200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l-GR" sz="1800" dirty="0" smtClean="0">
                <a:effectLst/>
                <a:latin typeface="Calibri"/>
                <a:ea typeface="Calibri"/>
                <a:cs typeface="Times New Roman"/>
              </a:rPr>
              <a:t>Άσκηση </a:t>
            </a:r>
            <a:r>
              <a:rPr lang="el-GR" sz="1800" dirty="0">
                <a:effectLst/>
                <a:latin typeface="Calibri"/>
                <a:ea typeface="Calibri"/>
                <a:cs typeface="Times New Roman"/>
              </a:rPr>
              <a:t>εποπτείας επί της διοικητικής και οικονομικής </a:t>
            </a:r>
            <a:r>
              <a:rPr lang="el-GR" sz="1800" dirty="0" smtClean="0">
                <a:effectLst/>
                <a:latin typeface="Calibri"/>
                <a:ea typeface="Calibri"/>
                <a:cs typeface="Times New Roman"/>
              </a:rPr>
              <a:t>διαχείρισης (έλεγχος νομιμότητας) </a:t>
            </a:r>
            <a:r>
              <a:rPr lang="el-GR" sz="1800" dirty="0">
                <a:effectLst/>
                <a:latin typeface="Calibri"/>
                <a:ea typeface="Calibri"/>
                <a:cs typeface="Times New Roman"/>
              </a:rPr>
              <a:t>των </a:t>
            </a:r>
            <a:r>
              <a:rPr lang="el-GR" sz="1800" dirty="0" smtClean="0">
                <a:effectLst/>
                <a:latin typeface="Calibri"/>
                <a:ea typeface="Calibri"/>
                <a:cs typeface="Times New Roman"/>
              </a:rPr>
              <a:t>κληρονομιών κοινωφελούς σκοπού και σχολαζουσών:</a:t>
            </a:r>
          </a:p>
          <a:p>
            <a:pPr algn="just"/>
            <a:endParaRPr lang="el-GR" sz="1800" dirty="0"/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749428" y="2564904"/>
            <a:ext cx="7662058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just">
              <a:buFont typeface="+mj-lt"/>
              <a:buAutoNum type="arabicPeriod"/>
            </a:pPr>
            <a:r>
              <a:rPr lang="el-GR" sz="1800" u="sng" dirty="0" smtClean="0">
                <a:effectLst/>
                <a:latin typeface="Calibri"/>
                <a:ea typeface="Calibri"/>
                <a:cs typeface="Times New Roman"/>
              </a:rPr>
              <a:t>Ως προς τις </a:t>
            </a:r>
            <a:r>
              <a:rPr lang="el-GR" sz="1800" b="1" u="sng" dirty="0" smtClean="0">
                <a:effectLst/>
                <a:latin typeface="Calibri"/>
                <a:ea typeface="Calibri"/>
                <a:cs typeface="Times New Roman"/>
              </a:rPr>
              <a:t>Κοινωφελείς Περιουσίες</a:t>
            </a:r>
            <a:r>
              <a:rPr lang="el-GR" sz="1800" u="sng" dirty="0" smtClean="0">
                <a:effectLst/>
                <a:latin typeface="Calibri"/>
                <a:ea typeface="Calibri"/>
                <a:cs typeface="Times New Roman"/>
              </a:rPr>
              <a:t>:</a:t>
            </a:r>
          </a:p>
          <a:p>
            <a:pPr algn="just"/>
            <a:r>
              <a:rPr lang="el-GR" sz="1800" dirty="0" smtClean="0">
                <a:effectLst/>
                <a:latin typeface="Calibri"/>
                <a:ea typeface="Calibri"/>
                <a:cs typeface="Times New Roman"/>
              </a:rPr>
              <a:t>Καθήκον </a:t>
            </a:r>
            <a:r>
              <a:rPr lang="el-GR" sz="1800" dirty="0">
                <a:effectLst/>
                <a:latin typeface="Calibri"/>
                <a:ea typeface="Calibri"/>
                <a:cs typeface="Times New Roman"/>
              </a:rPr>
              <a:t>μας είναι η διαφύλαξη της συνταγματικά προστατευόμενης βούλησης των διαθετών, ώστε να διασφαλίζεται η </a:t>
            </a:r>
            <a:r>
              <a:rPr lang="el-GR" sz="1800" b="1" dirty="0">
                <a:effectLst/>
                <a:latin typeface="Calibri"/>
                <a:ea typeface="Calibri"/>
                <a:cs typeface="Times New Roman"/>
              </a:rPr>
              <a:t>υλοποίηση των κοινωφελών σκοπών </a:t>
            </a:r>
            <a:r>
              <a:rPr lang="el-GR" sz="1800" dirty="0">
                <a:effectLst/>
                <a:latin typeface="Calibri"/>
                <a:ea typeface="Calibri"/>
                <a:cs typeface="Times New Roman"/>
              </a:rPr>
              <a:t>και η </a:t>
            </a:r>
            <a:r>
              <a:rPr lang="el-GR" sz="1800" b="1" dirty="0">
                <a:effectLst/>
                <a:latin typeface="Calibri"/>
                <a:ea typeface="Calibri"/>
                <a:cs typeface="Times New Roman"/>
              </a:rPr>
              <a:t>επωφελέστερη αξιοποίηση των περιουσιών </a:t>
            </a:r>
            <a:r>
              <a:rPr lang="el-GR" sz="1800" dirty="0">
                <a:effectLst/>
                <a:latin typeface="Calibri"/>
                <a:ea typeface="Calibri"/>
                <a:cs typeface="Times New Roman"/>
              </a:rPr>
              <a:t>(κινητής και ακίνητης) που έχουν </a:t>
            </a:r>
            <a:r>
              <a:rPr lang="el-GR" sz="1800" dirty="0" smtClean="0">
                <a:effectLst/>
                <a:latin typeface="Calibri"/>
                <a:ea typeface="Calibri"/>
                <a:cs typeface="Times New Roman"/>
              </a:rPr>
              <a:t>καταληφθεί στους κληρονόμους </a:t>
            </a:r>
            <a:r>
              <a:rPr lang="el-GR" sz="1800" dirty="0">
                <a:effectLst/>
                <a:latin typeface="Calibri"/>
                <a:ea typeface="Calibri"/>
                <a:cs typeface="Times New Roman"/>
              </a:rPr>
              <a:t>για την </a:t>
            </a:r>
            <a:r>
              <a:rPr lang="el-GR" sz="1800" dirty="0" smtClean="0">
                <a:effectLst/>
                <a:latin typeface="Calibri"/>
                <a:ea typeface="Calibri"/>
                <a:cs typeface="Times New Roman"/>
              </a:rPr>
              <a:t>πραγματοποίηση των κοινωφελών σκοπών που έχουν οριστεί στη διαθήκη.</a:t>
            </a:r>
            <a:endParaRPr lang="el-GR" sz="1800" dirty="0"/>
          </a:p>
        </p:txBody>
      </p:sp>
      <p:sp>
        <p:nvSpPr>
          <p:cNvPr id="5" name="Τίτλος 1"/>
          <p:cNvSpPr txBox="1">
            <a:spLocks/>
          </p:cNvSpPr>
          <p:nvPr/>
        </p:nvSpPr>
        <p:spPr>
          <a:xfrm>
            <a:off x="755576" y="4653136"/>
            <a:ext cx="7662058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l-GR" sz="1800" u="sng" dirty="0" smtClean="0">
                <a:effectLst/>
                <a:latin typeface="Calibri"/>
                <a:ea typeface="Calibri"/>
                <a:cs typeface="Times New Roman"/>
              </a:rPr>
              <a:t>2. Ως προς τις </a:t>
            </a:r>
            <a:r>
              <a:rPr lang="el-GR" sz="1800" b="1" u="sng" dirty="0" smtClean="0">
                <a:effectLst/>
                <a:latin typeface="Calibri"/>
                <a:ea typeface="Calibri"/>
                <a:cs typeface="Times New Roman"/>
              </a:rPr>
              <a:t>Σχολάζουσες Κληρονομίες</a:t>
            </a:r>
            <a:r>
              <a:rPr lang="el-GR" sz="1800" u="sng" dirty="0" smtClean="0">
                <a:effectLst/>
                <a:latin typeface="Calibri"/>
                <a:ea typeface="Calibri"/>
                <a:cs typeface="Times New Roman"/>
              </a:rPr>
              <a:t>: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l-GR" sz="1800" dirty="0" smtClean="0">
                <a:effectLst/>
                <a:latin typeface="Calibri"/>
                <a:ea typeface="Calibri"/>
                <a:cs typeface="Times New Roman"/>
              </a:rPr>
              <a:t>Καθήκον </a:t>
            </a:r>
            <a:r>
              <a:rPr lang="el-GR" sz="1800" dirty="0">
                <a:effectLst/>
                <a:latin typeface="Calibri"/>
                <a:ea typeface="Calibri"/>
                <a:cs typeface="Times New Roman"/>
              </a:rPr>
              <a:t>μας είναι η </a:t>
            </a:r>
            <a:r>
              <a:rPr lang="el-GR" sz="1800" dirty="0" smtClean="0">
                <a:effectLst/>
                <a:latin typeface="Calibri"/>
                <a:ea typeface="Calibri"/>
                <a:cs typeface="Times New Roman"/>
              </a:rPr>
              <a:t>εκκαθάριση των σχολαζουσών κληρονομιών, η προάσπιση  </a:t>
            </a:r>
            <a:r>
              <a:rPr lang="el-GR" sz="1800" dirty="0">
                <a:effectLst/>
                <a:latin typeface="Calibri"/>
                <a:ea typeface="Calibri"/>
                <a:cs typeface="Times New Roman"/>
              </a:rPr>
              <a:t>των συμφερόντων </a:t>
            </a:r>
            <a:r>
              <a:rPr lang="el-GR" sz="1800" dirty="0" smtClean="0">
                <a:effectLst/>
                <a:latin typeface="Calibri"/>
                <a:ea typeface="Calibri"/>
                <a:cs typeface="Times New Roman"/>
              </a:rPr>
              <a:t>τους </a:t>
            </a:r>
            <a:r>
              <a:rPr lang="el-GR" sz="1800" dirty="0">
                <a:effectLst/>
                <a:latin typeface="Calibri"/>
                <a:ea typeface="Calibri"/>
                <a:cs typeface="Times New Roman"/>
              </a:rPr>
              <a:t>(κινητής και ακίνητης περιουσίας) και κατ’ επέκταση του Ελληνικού Δημοσίου, καθώς και η αναζήτηση των κληρονομιών που πιθανολογείται ότι σχολάζουν, ώστε να </a:t>
            </a:r>
            <a:r>
              <a:rPr lang="el-GR" sz="1800" dirty="0" smtClean="0">
                <a:effectLst/>
                <a:latin typeface="Calibri"/>
                <a:ea typeface="Calibri"/>
                <a:cs typeface="Times New Roman"/>
              </a:rPr>
              <a:t>περιέλθουν </a:t>
            </a:r>
            <a:r>
              <a:rPr lang="el-GR" sz="1800" dirty="0">
                <a:effectLst/>
                <a:latin typeface="Calibri"/>
                <a:ea typeface="Calibri"/>
                <a:cs typeface="Times New Roman"/>
              </a:rPr>
              <a:t>στο Κράτος. </a:t>
            </a:r>
          </a:p>
        </p:txBody>
      </p:sp>
      <p:sp>
        <p:nvSpPr>
          <p:cNvPr id="6" name="Τίτλος 1"/>
          <p:cNvSpPr txBox="1">
            <a:spLocks/>
          </p:cNvSpPr>
          <p:nvPr/>
        </p:nvSpPr>
        <p:spPr>
          <a:xfrm>
            <a:off x="4513767" y="2564904"/>
            <a:ext cx="3958204" cy="2520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l-GR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alibri"/>
                <a:ea typeface="Calibri"/>
                <a:cs typeface="Times New Roman"/>
              </a:rPr>
              <a:t>«Υποθηκοφυλακείο Ευεργετών»</a:t>
            </a:r>
          </a:p>
          <a:p>
            <a:pPr algn="ctr"/>
            <a:endParaRPr lang="el-GR" sz="20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4666167" y="4725144"/>
            <a:ext cx="3958204" cy="2520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l-GR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alibri"/>
                <a:ea typeface="Calibri"/>
                <a:cs typeface="Times New Roman"/>
              </a:rPr>
              <a:t>«ντετέκτιβ του Δημοσίου»</a:t>
            </a:r>
          </a:p>
          <a:p>
            <a:pPr algn="ctr"/>
            <a:endParaRPr lang="el-GR" sz="20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0777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755576" y="282352"/>
            <a:ext cx="7543800" cy="914400"/>
          </a:xfrm>
        </p:spPr>
        <p:txBody>
          <a:bodyPr/>
          <a:lstStyle/>
          <a:p>
            <a:pPr algn="ctr"/>
            <a:r>
              <a:rPr lang="el-GR" sz="3000" dirty="0" smtClean="0">
                <a:solidFill>
                  <a:srgbClr val="FFC000"/>
                </a:solidFill>
              </a:rPr>
              <a:t>14.347 υποθέσεις στις </a:t>
            </a:r>
            <a:br>
              <a:rPr lang="el-GR" sz="3000" dirty="0" smtClean="0">
                <a:solidFill>
                  <a:srgbClr val="FFC000"/>
                </a:solidFill>
              </a:rPr>
            </a:br>
            <a:r>
              <a:rPr lang="el-GR" sz="3000" dirty="0" smtClean="0">
                <a:solidFill>
                  <a:srgbClr val="FFC000"/>
                </a:solidFill>
              </a:rPr>
              <a:t>Αποκεντρωμένες Διοικήσεις</a:t>
            </a:r>
            <a:endParaRPr lang="el-GR" sz="3000" dirty="0">
              <a:solidFill>
                <a:srgbClr val="FFC000"/>
              </a:solidFill>
            </a:endParaRPr>
          </a:p>
        </p:txBody>
      </p:sp>
      <p:graphicFrame>
        <p:nvGraphicFramePr>
          <p:cNvPr id="8" name="Θέση περιεχομένου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8883147"/>
              </p:ext>
            </p:extLst>
          </p:nvPr>
        </p:nvGraphicFramePr>
        <p:xfrm>
          <a:off x="250825" y="1340769"/>
          <a:ext cx="8569325" cy="5328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516216" y="119675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 smtClean="0"/>
              <a:t>Δεδομένα 2022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466001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43800" cy="914400"/>
          </a:xfrm>
        </p:spPr>
        <p:txBody>
          <a:bodyPr/>
          <a:lstStyle/>
          <a:p>
            <a:pPr algn="ctr"/>
            <a:r>
              <a:rPr lang="el-GR" sz="2500" b="1" dirty="0">
                <a:solidFill>
                  <a:srgbClr val="FFC000"/>
                </a:solidFill>
              </a:rPr>
              <a:t>20.630: </a:t>
            </a:r>
            <a:r>
              <a:rPr lang="el-GR" sz="2500" dirty="0">
                <a:solidFill>
                  <a:srgbClr val="FFC000"/>
                </a:solidFill>
              </a:rPr>
              <a:t>Πλήθος υποθέσεων στις </a:t>
            </a:r>
            <a:r>
              <a:rPr lang="el-GR" sz="2500" dirty="0" smtClean="0">
                <a:solidFill>
                  <a:srgbClr val="FFC000"/>
                </a:solidFill>
              </a:rPr>
              <a:t/>
            </a:r>
            <a:br>
              <a:rPr lang="el-GR" sz="2500" dirty="0" smtClean="0">
                <a:solidFill>
                  <a:srgbClr val="FFC000"/>
                </a:solidFill>
              </a:rPr>
            </a:br>
            <a:r>
              <a:rPr lang="el-GR" sz="2500" dirty="0" smtClean="0">
                <a:solidFill>
                  <a:srgbClr val="FFC000"/>
                </a:solidFill>
              </a:rPr>
              <a:t>Διευθύνσεις </a:t>
            </a:r>
            <a:r>
              <a:rPr lang="el-GR" sz="2500" dirty="0">
                <a:solidFill>
                  <a:srgbClr val="FFC000"/>
                </a:solidFill>
              </a:rPr>
              <a:t>Κοινωφελών Περιουσιών </a:t>
            </a:r>
          </a:p>
        </p:txBody>
      </p:sp>
      <p:graphicFrame>
        <p:nvGraphicFramePr>
          <p:cNvPr id="8" name="Θέση περιεχομένου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042396"/>
              </p:ext>
            </p:extLst>
          </p:nvPr>
        </p:nvGraphicFramePr>
        <p:xfrm>
          <a:off x="395536" y="1484784"/>
          <a:ext cx="8496944" cy="5257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516216" y="119675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 smtClean="0"/>
              <a:t>Δεδομένα 2022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58821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5968" y="476672"/>
            <a:ext cx="7543800" cy="648072"/>
          </a:xfrm>
        </p:spPr>
        <p:txBody>
          <a:bodyPr/>
          <a:lstStyle/>
          <a:p>
            <a:pPr algn="ctr"/>
            <a:r>
              <a:rPr lang="el-GR" sz="3000" b="1" u="sng" dirty="0" smtClean="0"/>
              <a:t>Πλήθος υποθέσεων Υπ. Οικ. – Α.Δ.Α. (31.12.2022)</a:t>
            </a:r>
            <a:endParaRPr lang="el-GR" sz="3000" b="1" u="sng" dirty="0"/>
          </a:p>
        </p:txBody>
      </p:sp>
      <p:graphicFrame>
        <p:nvGraphicFramePr>
          <p:cNvPr id="3" name="Πίνακας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95205"/>
              </p:ext>
            </p:extLst>
          </p:nvPr>
        </p:nvGraphicFramePr>
        <p:xfrm>
          <a:off x="251520" y="1268760"/>
          <a:ext cx="8635276" cy="3312367"/>
        </p:xfrm>
        <a:graphic>
          <a:graphicData uri="http://schemas.openxmlformats.org/drawingml/2006/table">
            <a:tbl>
              <a:tblPr/>
              <a:tblGrid>
                <a:gridCol w="1368152"/>
                <a:gridCol w="2016224"/>
                <a:gridCol w="1656184"/>
                <a:gridCol w="1845196"/>
                <a:gridCol w="1036565"/>
                <a:gridCol w="712955"/>
              </a:tblGrid>
              <a:tr h="52993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ΑΡΜΟΔΙΑ ΑΡΧΗ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ΤΜΗΜΑ ΕΚΚΑΘΑΡΙΣΗΣ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ΤΜΗΜΑ ΕΠΟΠΤΕΙΑΣ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ΤΜΗΜΑ ΣΧΟΛΑΖΟΥΣΩΝ ΚΛΗΡΟΝΟΜΙΩΝ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ΣΥΝΟΛΟ ΥΠΟΘΕΣΕΩΝ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ΑΚΙΝΗΤΑ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927656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Υπουργείο Οικονομικών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5.000 </a:t>
                      </a:r>
                      <a:r>
                        <a:rPr lang="el-G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Κληρονομίες</a:t>
                      </a:r>
                    </a:p>
                    <a:p>
                      <a:pPr algn="l" fontAlgn="ctr"/>
                      <a:r>
                        <a:rPr lang="el-GR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εν κινήσει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0" algn="l" fontAlgn="ctr"/>
                      <a:r>
                        <a:rPr lang="el-G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223 Κοινωφελείς Περιουσίες</a:t>
                      </a:r>
                      <a: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193 Ιδρύματα</a:t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Κ.Α.Δ.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l-G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1.190 υποθέσεις</a:t>
                      </a:r>
                      <a: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860 </a:t>
                      </a:r>
                      <a:r>
                        <a:rPr lang="el-G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Σχολάζ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Κληρ.</a:t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 Στοιχεία 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υπό έρευνα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6.283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854775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Αποκεντρωμένη Διοίκηση Αττικής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3.984  Κληρονομίες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• Εν κινήσει: 2.302</a:t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Εκ των οποίων:</a:t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1.Δωρεές: 31</a:t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 Με σκοπό: 579</a:t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 Χωρίς σκοπό: 1.692</a:t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• Περαιωθείσες: 1.191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5250" indent="0" algn="l" fontAlgn="ctr"/>
                      <a: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782 Κοινωφελείς Περιουσίες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endParaRPr lang="el-GR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173038" indent="0" algn="l" fontAlgn="ctr"/>
                      <a:r>
                        <a:rPr lang="el-G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Ιδρύματα: 92</a:t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 Κ.Α.Δ. </a:t>
                      </a:r>
                      <a:r>
                        <a:rPr lang="el-G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690</a:t>
                      </a:r>
                    </a:p>
                    <a:p>
                      <a:pPr algn="l" fontAlgn="ctr"/>
                      <a:endParaRPr lang="el-GR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ctr"/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l-G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2.498 υποθέσεις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Σχολάζουσες: 384</a:t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Περαιωθείσες: 100</a:t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el-G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Στοιχεία υπό έρευνα: </a:t>
                      </a: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1.854</a:t>
                      </a:r>
                      <a:b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Περαιωθέν: 160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7.264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6.500</a:t>
                      </a:r>
                    </a:p>
                  </a:txBody>
                  <a:tcPr marL="4656" marR="4656" marT="46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4" name="Τίτλος 1"/>
          <p:cNvSpPr txBox="1">
            <a:spLocks/>
          </p:cNvSpPr>
          <p:nvPr/>
        </p:nvSpPr>
        <p:spPr>
          <a:xfrm>
            <a:off x="835968" y="5373216"/>
            <a:ext cx="7543800" cy="10081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l-GR" sz="1800" b="1" u="sng" dirty="0" smtClean="0"/>
              <a:t>Επισήμανση: </a:t>
            </a:r>
          </a:p>
          <a:p>
            <a:pPr algn="just"/>
            <a:r>
              <a:rPr lang="el-GR" sz="1800" dirty="0" smtClean="0"/>
              <a:t>σύμφωνα με μια προμελέτη υπολογίζεται ότι υπάρχουν περί </a:t>
            </a:r>
            <a:r>
              <a:rPr lang="el-GR" sz="1800" b="1" dirty="0" smtClean="0"/>
              <a:t>1.000.000 έγγραφα </a:t>
            </a:r>
            <a:r>
              <a:rPr lang="el-GR" sz="1800" dirty="0" smtClean="0"/>
              <a:t>(στην πλειοψηφία Α4 ). </a:t>
            </a:r>
          </a:p>
          <a:p>
            <a:pPr algn="just"/>
            <a:r>
              <a:rPr lang="el-GR" sz="1800" dirty="0" smtClean="0"/>
              <a:t>Χρειάζεται επιβεβαίωση.</a:t>
            </a:r>
          </a:p>
          <a:p>
            <a:pPr algn="just"/>
            <a:endParaRPr lang="el-GR" sz="1800" dirty="0" smtClean="0"/>
          </a:p>
        </p:txBody>
      </p:sp>
    </p:spTree>
    <p:extLst>
      <p:ext uri="{BB962C8B-B14F-4D97-AF65-F5344CB8AC3E}">
        <p14:creationId xmlns:p14="http://schemas.microsoft.com/office/powerpoint/2010/main" val="1807978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43800" cy="914400"/>
          </a:xfrm>
        </p:spPr>
        <p:txBody>
          <a:bodyPr/>
          <a:lstStyle/>
          <a:p>
            <a:pPr algn="ctr"/>
            <a:r>
              <a:rPr lang="el-GR" sz="2000" b="1" dirty="0"/>
              <a:t>18.000 ακίνητα</a:t>
            </a:r>
            <a:r>
              <a:rPr lang="el-GR" sz="2000" dirty="0" smtClean="0"/>
              <a:t>:</a:t>
            </a:r>
            <a:br>
              <a:rPr lang="el-GR" sz="2000" dirty="0" smtClean="0"/>
            </a:br>
            <a:r>
              <a:rPr lang="el-GR" sz="2000" dirty="0" smtClean="0"/>
              <a:t>Πλήθος </a:t>
            </a:r>
            <a:r>
              <a:rPr lang="el-GR" sz="2000" dirty="0"/>
              <a:t>ακινήτων αρμοδιότητας </a:t>
            </a:r>
            <a:r>
              <a:rPr lang="el-GR" sz="2000" dirty="0" smtClean="0"/>
              <a:t>των Διευθύνσεων </a:t>
            </a:r>
            <a:r>
              <a:rPr lang="el-GR" sz="2000" dirty="0"/>
              <a:t>Κοινωφελών Περιουσιών των Αποκεντρωμένων Διοικήσεων</a:t>
            </a:r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6511322"/>
              </p:ext>
            </p:extLst>
          </p:nvPr>
        </p:nvGraphicFramePr>
        <p:xfrm>
          <a:off x="323850" y="1628775"/>
          <a:ext cx="8640638" cy="5040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9197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1"/>
          <p:cNvSpPr txBox="1">
            <a:spLocks/>
          </p:cNvSpPr>
          <p:nvPr/>
        </p:nvSpPr>
        <p:spPr>
          <a:xfrm>
            <a:off x="395536" y="188640"/>
            <a:ext cx="8496944" cy="6206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l-GR" sz="3000" b="1" u="sng" dirty="0" smtClean="0">
                <a:solidFill>
                  <a:srgbClr val="FFC000"/>
                </a:solidFill>
              </a:rPr>
              <a:t>(</a:t>
            </a:r>
            <a:r>
              <a:rPr lang="en-US" sz="3000" b="1" u="sng" dirty="0" smtClean="0">
                <a:solidFill>
                  <a:srgbClr val="FFC000"/>
                </a:solidFill>
              </a:rPr>
              <a:t>SWOT</a:t>
            </a:r>
            <a:r>
              <a:rPr lang="el-GR" sz="3000" b="1" u="sng" dirty="0" smtClean="0">
                <a:solidFill>
                  <a:srgbClr val="FFC000"/>
                </a:solidFill>
              </a:rPr>
              <a:t> </a:t>
            </a:r>
            <a:r>
              <a:rPr lang="en-US" sz="3000" b="1" u="sng" dirty="0" smtClean="0">
                <a:solidFill>
                  <a:srgbClr val="FFC000"/>
                </a:solidFill>
              </a:rPr>
              <a:t>analysis)</a:t>
            </a:r>
            <a:endParaRPr lang="el-GR" sz="3000" b="1" u="sng" dirty="0">
              <a:solidFill>
                <a:srgbClr val="FFC000"/>
              </a:solidFill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259904" y="2060848"/>
            <a:ext cx="8784976" cy="3600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l-GR" sz="2000" dirty="0" smtClean="0"/>
              <a:t/>
            </a:r>
            <a:br>
              <a:rPr lang="el-GR" sz="2000" dirty="0" smtClean="0"/>
            </a:br>
            <a:endParaRPr lang="el-GR" sz="2000" dirty="0"/>
          </a:p>
          <a:p>
            <a:endParaRPr lang="el-GR" sz="2000" dirty="0"/>
          </a:p>
        </p:txBody>
      </p:sp>
      <p:sp>
        <p:nvSpPr>
          <p:cNvPr id="5" name="Ορθογώνιο 4"/>
          <p:cNvSpPr/>
          <p:nvPr/>
        </p:nvSpPr>
        <p:spPr>
          <a:xfrm>
            <a:off x="0" y="1331476"/>
            <a:ext cx="7092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1. Επωφελέστερη </a:t>
            </a:r>
            <a:r>
              <a:rPr lang="el-GR" dirty="0"/>
              <a:t>αξιοποίηση</a:t>
            </a:r>
            <a:r>
              <a:rPr lang="en-US" dirty="0"/>
              <a:t> </a:t>
            </a:r>
            <a:r>
              <a:rPr lang="el-GR" dirty="0"/>
              <a:t> της ακίνητης </a:t>
            </a:r>
            <a:r>
              <a:rPr lang="el-GR" dirty="0" smtClean="0"/>
              <a:t>περιουσίας.</a:t>
            </a:r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0" y="899428"/>
            <a:ext cx="914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(Strengths) </a:t>
            </a: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Δυνατά σημεία: Οφέλη</a:t>
            </a:r>
          </a:p>
        </p:txBody>
      </p:sp>
      <p:sp>
        <p:nvSpPr>
          <p:cNvPr id="8" name="Ορθογώνιο 7"/>
          <p:cNvSpPr/>
          <p:nvPr/>
        </p:nvSpPr>
        <p:spPr>
          <a:xfrm>
            <a:off x="0" y="1774557"/>
            <a:ext cx="9044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2. Ανάδειξη </a:t>
            </a:r>
            <a:r>
              <a:rPr lang="el-GR" dirty="0"/>
              <a:t>–αξιοποίηση και προστασία των ακινήτων ιστορικής σημασίας και αρχιτεκτονικού ενδιαφέροντος για τη Χώρα </a:t>
            </a:r>
            <a:r>
              <a:rPr lang="el-GR" dirty="0" smtClean="0"/>
              <a:t>μας.</a:t>
            </a:r>
            <a:endParaRPr lang="en-US" dirty="0"/>
          </a:p>
        </p:txBody>
      </p:sp>
      <p:sp>
        <p:nvSpPr>
          <p:cNvPr id="9" name="Ορθογώνιο 8"/>
          <p:cNvSpPr/>
          <p:nvPr/>
        </p:nvSpPr>
        <p:spPr>
          <a:xfrm>
            <a:off x="0" y="2372687"/>
            <a:ext cx="896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3. Αύξηση </a:t>
            </a:r>
            <a:r>
              <a:rPr lang="el-GR" dirty="0"/>
              <a:t>των εσόδων με 2πλό όφελος (</a:t>
            </a:r>
            <a:r>
              <a:rPr lang="en-US" dirty="0"/>
              <a:t>win –win</a:t>
            </a:r>
            <a:r>
              <a:rPr lang="en-US" dirty="0" smtClean="0"/>
              <a:t>)</a:t>
            </a:r>
            <a:r>
              <a:rPr lang="el-GR" dirty="0" smtClean="0"/>
              <a:t> προς:</a:t>
            </a:r>
            <a:endParaRPr lang="el-GR" dirty="0"/>
          </a:p>
          <a:p>
            <a:pPr marL="449263" indent="-268288" algn="just">
              <a:buFont typeface="Wingdings" pitchFamily="2" charset="2"/>
              <a:buChar char="Ø"/>
            </a:pPr>
            <a:r>
              <a:rPr lang="el-GR" dirty="0" smtClean="0"/>
              <a:t>τους πολίτες: περισσότερα </a:t>
            </a:r>
            <a:r>
              <a:rPr lang="el-GR" dirty="0"/>
              <a:t>βοηθήματα &amp; παρεχόμενες </a:t>
            </a:r>
            <a:r>
              <a:rPr lang="el-GR" dirty="0" smtClean="0"/>
              <a:t>υπηρεσίες </a:t>
            </a:r>
            <a:r>
              <a:rPr lang="el-GR" dirty="0"/>
              <a:t>και </a:t>
            </a:r>
            <a:endParaRPr lang="el-GR" dirty="0" smtClean="0"/>
          </a:p>
          <a:p>
            <a:pPr marL="449263" indent="-268288" algn="just">
              <a:buFont typeface="Wingdings" pitchFamily="2" charset="2"/>
              <a:buChar char="Ø"/>
            </a:pPr>
            <a:r>
              <a:rPr lang="el-GR" dirty="0" smtClean="0"/>
              <a:t>το Κράτος: φορολόγηση </a:t>
            </a:r>
            <a:r>
              <a:rPr lang="el-GR" dirty="0"/>
              <a:t>και αύξηση των εσόδων </a:t>
            </a:r>
            <a:r>
              <a:rPr lang="el-GR" dirty="0" smtClean="0"/>
              <a:t>– κινητής </a:t>
            </a:r>
            <a:r>
              <a:rPr lang="el-GR" dirty="0"/>
              <a:t>&amp; ακίνητης περιουσίας- από σχολάζουσες </a:t>
            </a:r>
            <a:r>
              <a:rPr lang="el-GR" dirty="0" smtClean="0"/>
              <a:t>κληρονομίες.</a:t>
            </a:r>
            <a:endParaRPr lang="el-GR" dirty="0"/>
          </a:p>
        </p:txBody>
      </p:sp>
      <p:sp>
        <p:nvSpPr>
          <p:cNvPr id="10" name="Ορθογώνιο 9"/>
          <p:cNvSpPr/>
          <p:nvPr/>
        </p:nvSpPr>
        <p:spPr>
          <a:xfrm>
            <a:off x="0" y="3501008"/>
            <a:ext cx="91439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 smtClean="0"/>
              <a:t>4. Ανάδειξη </a:t>
            </a:r>
            <a:r>
              <a:rPr lang="el-GR" dirty="0"/>
              <a:t>του κοινωνικού αποτυπώματος των ωφελημάτων- χορηγιών από την αξιοποίηση της ακίνητης </a:t>
            </a:r>
            <a:r>
              <a:rPr lang="el-GR" dirty="0" smtClean="0"/>
              <a:t>περιουσίας, καθώς και των κοινωφελών έργων που κατασκευάζονται.</a:t>
            </a:r>
            <a:endParaRPr lang="el-GR" dirty="0"/>
          </a:p>
        </p:txBody>
      </p:sp>
      <p:sp>
        <p:nvSpPr>
          <p:cNvPr id="11" name="Ορθογώνιο 10"/>
          <p:cNvSpPr/>
          <p:nvPr/>
        </p:nvSpPr>
        <p:spPr>
          <a:xfrm>
            <a:off x="0" y="4427820"/>
            <a:ext cx="9044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5. </a:t>
            </a:r>
            <a:r>
              <a:rPr lang="el-GR" dirty="0" smtClean="0"/>
              <a:t>Καταπολέμηση </a:t>
            </a:r>
            <a:r>
              <a:rPr lang="el-GR" dirty="0"/>
              <a:t>και καταστολή της </a:t>
            </a:r>
            <a:r>
              <a:rPr lang="el-GR" dirty="0" smtClean="0"/>
              <a:t>διαφθοράς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Ορθογώνιο 11"/>
          <p:cNvSpPr/>
          <p:nvPr/>
        </p:nvSpPr>
        <p:spPr>
          <a:xfrm>
            <a:off x="-2" y="4797152"/>
            <a:ext cx="55081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6. Διαφύλαξη-διατήρηση </a:t>
            </a:r>
            <a:r>
              <a:rPr lang="el-GR" dirty="0"/>
              <a:t>φυσικού </a:t>
            </a:r>
            <a:r>
              <a:rPr lang="el-GR" dirty="0" smtClean="0"/>
              <a:t>αρχείου</a:t>
            </a:r>
            <a:r>
              <a:rPr lang="en-US" dirty="0" smtClean="0"/>
              <a:t>.</a:t>
            </a:r>
            <a:endParaRPr lang="el-GR" dirty="0"/>
          </a:p>
        </p:txBody>
      </p:sp>
      <p:sp>
        <p:nvSpPr>
          <p:cNvPr id="13" name="Ορθογώνιο 12"/>
          <p:cNvSpPr/>
          <p:nvPr/>
        </p:nvSpPr>
        <p:spPr>
          <a:xfrm>
            <a:off x="-1" y="5157192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7. Διαφύλαξη-ανάδειξη </a:t>
            </a:r>
            <a:r>
              <a:rPr lang="el-GR" dirty="0"/>
              <a:t>ιστορικής </a:t>
            </a:r>
            <a:r>
              <a:rPr lang="el-GR" dirty="0" smtClean="0"/>
              <a:t>- πολιτιστικής </a:t>
            </a:r>
            <a:r>
              <a:rPr lang="el-GR" dirty="0"/>
              <a:t>σημασίας </a:t>
            </a:r>
            <a:r>
              <a:rPr lang="el-GR" dirty="0" smtClean="0"/>
              <a:t>εγγράφων</a:t>
            </a:r>
          </a:p>
          <a:p>
            <a:r>
              <a:rPr lang="el-GR" dirty="0" smtClean="0"/>
              <a:t>                        δημιουργία ηλεκτρονικού μουσείου</a:t>
            </a:r>
            <a:endParaRPr lang="el-GR" dirty="0"/>
          </a:p>
        </p:txBody>
      </p:sp>
      <p:sp>
        <p:nvSpPr>
          <p:cNvPr id="14" name="Ορθογώνιο 13"/>
          <p:cNvSpPr/>
          <p:nvPr/>
        </p:nvSpPr>
        <p:spPr>
          <a:xfrm>
            <a:off x="0" y="5723964"/>
            <a:ext cx="6156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8. Άμεση πρόσβαση σε κρίσιμες πληροφορίες. </a:t>
            </a:r>
            <a:endParaRPr lang="el-GR" dirty="0"/>
          </a:p>
        </p:txBody>
      </p:sp>
      <p:sp>
        <p:nvSpPr>
          <p:cNvPr id="15" name="Ορθογώνιο 14"/>
          <p:cNvSpPr/>
          <p:nvPr/>
        </p:nvSpPr>
        <p:spPr>
          <a:xfrm>
            <a:off x="0" y="6084004"/>
            <a:ext cx="914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9. Μείωση </a:t>
            </a:r>
            <a:r>
              <a:rPr lang="el-GR" dirty="0"/>
              <a:t>χρόνου αναζήτησης </a:t>
            </a:r>
            <a:r>
              <a:rPr lang="el-GR" dirty="0" smtClean="0"/>
              <a:t>πληροφοριών και εγγράφων.</a:t>
            </a:r>
            <a:endParaRPr lang="el-GR" dirty="0"/>
          </a:p>
        </p:txBody>
      </p:sp>
      <p:sp>
        <p:nvSpPr>
          <p:cNvPr id="16" name="Ορθογώνιο 15"/>
          <p:cNvSpPr/>
          <p:nvPr/>
        </p:nvSpPr>
        <p:spPr>
          <a:xfrm>
            <a:off x="-29310" y="6444044"/>
            <a:ext cx="9173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10. Αποτελεσματική </a:t>
            </a:r>
            <a:r>
              <a:rPr lang="el-GR" dirty="0"/>
              <a:t>άσκηση των αρμοδιοτήτων </a:t>
            </a:r>
            <a:r>
              <a:rPr lang="el-GR" dirty="0" smtClean="0"/>
              <a:t>μας.</a:t>
            </a:r>
            <a:endParaRPr lang="el-GR" dirty="0"/>
          </a:p>
        </p:txBody>
      </p:sp>
      <p:pic>
        <p:nvPicPr>
          <p:cNvPr id="17" name="Picture 2" descr="C:\Users\fmauroudi\Desktop\Pictures Ψηφιοποίηση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"/>
            <a:ext cx="2195736" cy="108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Οδοντωτό δεξιό βέλος 17"/>
          <p:cNvSpPr/>
          <p:nvPr/>
        </p:nvSpPr>
        <p:spPr>
          <a:xfrm>
            <a:off x="971600" y="5517232"/>
            <a:ext cx="360040" cy="18466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189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/>
          </p:cNvSpPr>
          <p:nvPr/>
        </p:nvSpPr>
        <p:spPr>
          <a:xfrm>
            <a:off x="395536" y="288033"/>
            <a:ext cx="8496944" cy="6206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l-GR" sz="3000" b="1" u="sng" dirty="0" smtClean="0">
                <a:solidFill>
                  <a:srgbClr val="FFC000"/>
                </a:solidFill>
              </a:rPr>
              <a:t>(</a:t>
            </a:r>
            <a:r>
              <a:rPr lang="en-US" sz="3000" b="1" u="sng" dirty="0" smtClean="0">
                <a:solidFill>
                  <a:srgbClr val="FFC000"/>
                </a:solidFill>
              </a:rPr>
              <a:t>SWOT</a:t>
            </a:r>
            <a:r>
              <a:rPr lang="el-GR" sz="3000" b="1" u="sng" dirty="0" smtClean="0">
                <a:solidFill>
                  <a:srgbClr val="FFC000"/>
                </a:solidFill>
              </a:rPr>
              <a:t> </a:t>
            </a:r>
            <a:r>
              <a:rPr lang="en-US" sz="3000" b="1" u="sng" dirty="0" smtClean="0">
                <a:solidFill>
                  <a:srgbClr val="FFC000"/>
                </a:solidFill>
              </a:rPr>
              <a:t>analysis)</a:t>
            </a:r>
            <a:endParaRPr lang="el-GR" sz="3000" b="1" u="sng" dirty="0">
              <a:solidFill>
                <a:srgbClr val="FFC000"/>
              </a:solidFill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0" y="98072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" algn="ctr">
              <a:spcBef>
                <a:spcPct val="20000"/>
              </a:spcBef>
              <a:buSzPct val="60000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(Weaknesses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r>
              <a:rPr lang="el-GR" b="1" dirty="0" smtClean="0">
                <a:solidFill>
                  <a:schemeClr val="tx2">
                    <a:lumMod val="75000"/>
                  </a:schemeClr>
                </a:solidFill>
              </a:rPr>
              <a:t> Επιχειρησιακές Αδυναμίες</a:t>
            </a:r>
            <a:endParaRPr lang="el-G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395536" y="1556792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1. Υποστελέχωση</a:t>
            </a:r>
            <a:endParaRPr lang="el-GR" dirty="0"/>
          </a:p>
        </p:txBody>
      </p:sp>
      <p:sp>
        <p:nvSpPr>
          <p:cNvPr id="5" name="Ορθογώνιο 4"/>
          <p:cNvSpPr/>
          <p:nvPr/>
        </p:nvSpPr>
        <p:spPr>
          <a:xfrm>
            <a:off x="395535" y="1926124"/>
            <a:ext cx="8640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 smtClean="0"/>
              <a:t>2. Έλλειψη </a:t>
            </a:r>
            <a:r>
              <a:rPr lang="el-GR" dirty="0"/>
              <a:t>εξειδικευμένου </a:t>
            </a:r>
            <a:r>
              <a:rPr lang="el-GR" dirty="0" smtClean="0"/>
              <a:t>προσωπικού</a:t>
            </a:r>
            <a:r>
              <a:rPr lang="en-US" dirty="0" smtClean="0"/>
              <a:t> </a:t>
            </a:r>
            <a:r>
              <a:rPr lang="el-GR" dirty="0" smtClean="0"/>
              <a:t>(γνώσεις νομικής, οικονομικών, τεχνικών θεμάτων και πληροφορικής)</a:t>
            </a:r>
            <a:endParaRPr lang="el-GR" dirty="0"/>
          </a:p>
        </p:txBody>
      </p:sp>
      <p:sp>
        <p:nvSpPr>
          <p:cNvPr id="6" name="Ορθογώνιο 5"/>
          <p:cNvSpPr/>
          <p:nvPr/>
        </p:nvSpPr>
        <p:spPr>
          <a:xfrm>
            <a:off x="395536" y="2555612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3. Απουσία </a:t>
            </a:r>
            <a:r>
              <a:rPr lang="el-GR" dirty="0"/>
              <a:t>διασύνδεσης ΨΥΔΗΠΕΕΚ – </a:t>
            </a:r>
            <a:r>
              <a:rPr lang="el-GR" dirty="0" smtClean="0"/>
              <a:t>Ίριδα</a:t>
            </a:r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395534" y="2915652"/>
            <a:ext cx="82089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4. Ενδογενείς </a:t>
            </a:r>
            <a:r>
              <a:rPr lang="el-GR" dirty="0"/>
              <a:t>αδυναμίες ΨΥΔΗΠΕΕΚ </a:t>
            </a:r>
            <a:r>
              <a:rPr lang="en-US" dirty="0"/>
              <a:t>(data entry)</a:t>
            </a:r>
          </a:p>
        </p:txBody>
      </p:sp>
      <p:sp>
        <p:nvSpPr>
          <p:cNvPr id="8" name="Ορθογώνιο 7"/>
          <p:cNvSpPr/>
          <p:nvPr/>
        </p:nvSpPr>
        <p:spPr>
          <a:xfrm>
            <a:off x="395536" y="3358733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5. Αδυναμία </a:t>
            </a:r>
            <a:r>
              <a:rPr lang="el-GR" dirty="0"/>
              <a:t>κωδικοποίησης και αρχειοθέτησης των σχετικών εγγράφων των φακέλων πριν την ψηφιοποίησή </a:t>
            </a:r>
            <a:r>
              <a:rPr lang="el-GR" dirty="0" smtClean="0"/>
              <a:t>τους</a:t>
            </a:r>
            <a:endParaRPr lang="el-GR" dirty="0"/>
          </a:p>
        </p:txBody>
      </p:sp>
      <p:sp>
        <p:nvSpPr>
          <p:cNvPr id="10" name="Ορθογώνιο 9"/>
          <p:cNvSpPr/>
          <p:nvPr/>
        </p:nvSpPr>
        <p:spPr>
          <a:xfrm>
            <a:off x="395536" y="4078813"/>
            <a:ext cx="8748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 smtClean="0"/>
              <a:t>6. Διεύρυνση </a:t>
            </a:r>
            <a:r>
              <a:rPr lang="el-GR" dirty="0"/>
              <a:t>– επέκταση πρόσβασης και </a:t>
            </a:r>
            <a:r>
              <a:rPr lang="el-GR" dirty="0" smtClean="0"/>
              <a:t>διασυνδεσιμότητας </a:t>
            </a:r>
            <a:r>
              <a:rPr lang="el-GR" dirty="0"/>
              <a:t>πληροφοριακών συστημάτων (</a:t>
            </a:r>
            <a:r>
              <a:rPr lang="en-US" dirty="0" err="1"/>
              <a:t>TaxisNet</a:t>
            </a:r>
            <a:r>
              <a:rPr lang="en-US" dirty="0"/>
              <a:t>, </a:t>
            </a:r>
            <a:r>
              <a:rPr lang="el-GR" dirty="0"/>
              <a:t>Κτηματολόγιο κ.α</a:t>
            </a:r>
            <a:r>
              <a:rPr lang="el-GR" dirty="0" smtClean="0"/>
              <a:t>.). Σήμερα υπάρχουν τα ακόλουθα:</a:t>
            </a:r>
            <a:endParaRPr lang="el-GR" dirty="0"/>
          </a:p>
        </p:txBody>
      </p:sp>
      <p:sp>
        <p:nvSpPr>
          <p:cNvPr id="9" name="Ορθογώνιο 8"/>
          <p:cNvSpPr/>
          <p:nvPr/>
        </p:nvSpPr>
        <p:spPr>
          <a:xfrm>
            <a:off x="467544" y="4653136"/>
            <a:ext cx="6696744" cy="2200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l-GR" sz="1500" dirty="0">
                <a:ea typeface="Calibri"/>
                <a:cs typeface="Times New Roman"/>
              </a:rPr>
              <a:t>Διαλειτουργικότητα αναζήτησης προσώπου </a:t>
            </a:r>
            <a:r>
              <a:rPr lang="el-GR" sz="1500" dirty="0" err="1">
                <a:ea typeface="Calibri"/>
                <a:cs typeface="Times New Roman"/>
              </a:rPr>
              <a:t>Ταxis</a:t>
            </a:r>
            <a:r>
              <a:rPr lang="el-GR" sz="1500" dirty="0">
                <a:ea typeface="Calibri"/>
                <a:cs typeface="Times New Roman"/>
              </a:rPr>
              <a:t> με ΑΦΜ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l-GR" sz="1500" dirty="0">
                <a:ea typeface="Calibri"/>
                <a:cs typeface="Times New Roman"/>
              </a:rPr>
              <a:t>Διαλειτουργικότητα αναζήτησης προσώπου </a:t>
            </a:r>
            <a:r>
              <a:rPr lang="el-GR" sz="1500" dirty="0" err="1">
                <a:ea typeface="Calibri"/>
                <a:cs typeface="Times New Roman"/>
              </a:rPr>
              <a:t>Ταxis</a:t>
            </a:r>
            <a:r>
              <a:rPr lang="el-GR" sz="1500" dirty="0">
                <a:ea typeface="Calibri"/>
                <a:cs typeface="Times New Roman"/>
              </a:rPr>
              <a:t> με (Ονοματεπώνυμο)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l-GR" sz="1500" dirty="0">
                <a:ea typeface="Calibri"/>
                <a:cs typeface="Times New Roman"/>
              </a:rPr>
              <a:t>Διαλειτουργικότητα ενημέρωσης Ευρετηρίου Προσώπου από </a:t>
            </a:r>
            <a:r>
              <a:rPr lang="el-GR" sz="1500" dirty="0" err="1">
                <a:ea typeface="Calibri"/>
                <a:cs typeface="Times New Roman"/>
              </a:rPr>
              <a:t>Ταxis</a:t>
            </a:r>
            <a:endParaRPr lang="el-GR" sz="1500" dirty="0">
              <a:ea typeface="Calibri"/>
              <a:cs typeface="Times New Roman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l-GR" sz="1500" dirty="0">
                <a:ea typeface="Calibri"/>
                <a:cs typeface="Times New Roman"/>
              </a:rPr>
              <a:t>Διαλειτουργικότητα Ληξιαρχικών Πράξεων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l-GR" sz="1500" dirty="0">
                <a:ea typeface="Calibri"/>
                <a:cs typeface="Times New Roman"/>
              </a:rPr>
              <a:t>Διαλειτουργικότητα Κτηματολογίου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l-GR" sz="1500" dirty="0">
                <a:ea typeface="Calibri"/>
                <a:cs typeface="Times New Roman"/>
              </a:rPr>
              <a:t>WS_POLICEIDENTITY </a:t>
            </a:r>
            <a:r>
              <a:rPr lang="el-GR" sz="1500" dirty="0" err="1">
                <a:ea typeface="Calibri"/>
                <a:cs typeface="Times New Roman"/>
              </a:rPr>
              <a:t>Διαλειτ</a:t>
            </a:r>
            <a:r>
              <a:rPr lang="el-GR" sz="1500" dirty="0">
                <a:ea typeface="Calibri"/>
                <a:cs typeface="Times New Roman"/>
              </a:rPr>
              <a:t>/</a:t>
            </a:r>
            <a:r>
              <a:rPr lang="el-GR" sz="1500" dirty="0" err="1">
                <a:ea typeface="Calibri"/>
                <a:cs typeface="Times New Roman"/>
              </a:rPr>
              <a:t>τητα</a:t>
            </a:r>
            <a:r>
              <a:rPr lang="el-GR" sz="1500" dirty="0">
                <a:ea typeface="Calibri"/>
                <a:cs typeface="Times New Roman"/>
              </a:rPr>
              <a:t> με ΕΛ.ΑΣ.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l-GR" sz="1500" dirty="0">
                <a:ea typeface="Calibri"/>
                <a:cs typeface="Times New Roman"/>
              </a:rPr>
              <a:t>Διαλειτουργικότητα </a:t>
            </a:r>
            <a:r>
              <a:rPr lang="el-GR" sz="1500" dirty="0" err="1">
                <a:ea typeface="Calibri"/>
                <a:cs typeface="Times New Roman"/>
              </a:rPr>
              <a:t>Πιστ</a:t>
            </a:r>
            <a:r>
              <a:rPr lang="el-GR" sz="1500" dirty="0">
                <a:ea typeface="Calibri"/>
                <a:cs typeface="Times New Roman"/>
              </a:rPr>
              <a:t>/</a:t>
            </a:r>
            <a:r>
              <a:rPr lang="el-GR" sz="1500" dirty="0" err="1">
                <a:ea typeface="Calibri"/>
                <a:cs typeface="Times New Roman"/>
              </a:rPr>
              <a:t>κών</a:t>
            </a:r>
            <a:r>
              <a:rPr lang="el-GR" sz="1500" dirty="0">
                <a:ea typeface="Calibri"/>
                <a:cs typeface="Times New Roman"/>
              </a:rPr>
              <a:t> </a:t>
            </a:r>
            <a:r>
              <a:rPr lang="el-GR" sz="1500" dirty="0" err="1">
                <a:ea typeface="Calibri"/>
                <a:cs typeface="Times New Roman"/>
              </a:rPr>
              <a:t>Κτηματολογίο</a:t>
            </a:r>
            <a:endParaRPr lang="el-GR" sz="15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956941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/>
          </p:cNvSpPr>
          <p:nvPr/>
        </p:nvSpPr>
        <p:spPr>
          <a:xfrm>
            <a:off x="395536" y="44624"/>
            <a:ext cx="8496944" cy="6206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l-GR" sz="3000" b="1" u="sng" dirty="0" smtClean="0">
                <a:solidFill>
                  <a:srgbClr val="FFC000"/>
                </a:solidFill>
              </a:rPr>
              <a:t>(</a:t>
            </a:r>
            <a:r>
              <a:rPr lang="en-US" sz="3000" b="1" u="sng" dirty="0" smtClean="0">
                <a:solidFill>
                  <a:srgbClr val="FFC000"/>
                </a:solidFill>
              </a:rPr>
              <a:t>SWOT</a:t>
            </a:r>
            <a:r>
              <a:rPr lang="el-GR" sz="3000" b="1" u="sng" dirty="0" smtClean="0">
                <a:solidFill>
                  <a:srgbClr val="FFC000"/>
                </a:solidFill>
              </a:rPr>
              <a:t> </a:t>
            </a:r>
            <a:r>
              <a:rPr lang="en-US" sz="3000" b="1" u="sng" dirty="0" smtClean="0">
                <a:solidFill>
                  <a:srgbClr val="FFC000"/>
                </a:solidFill>
              </a:rPr>
              <a:t>analysis)</a:t>
            </a:r>
            <a:endParaRPr lang="el-GR" sz="3000" b="1" u="sng" dirty="0">
              <a:solidFill>
                <a:srgbClr val="FFC000"/>
              </a:solidFill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0" y="62068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" algn="ctr">
              <a:spcBef>
                <a:spcPct val="20000"/>
              </a:spcBef>
              <a:buSzPct val="60000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Opportunities </a:t>
            </a:r>
            <a:r>
              <a:rPr lang="el-GR" b="1" dirty="0" smtClean="0">
                <a:solidFill>
                  <a:schemeClr val="tx2">
                    <a:lumMod val="75000"/>
                  </a:schemeClr>
                </a:solidFill>
              </a:rPr>
              <a:t>Ευκαιρίες</a:t>
            </a:r>
            <a:endParaRPr lang="el-G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0" y="980728"/>
            <a:ext cx="4142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1. Δημιουργία </a:t>
            </a:r>
            <a:r>
              <a:rPr lang="el-GR" dirty="0"/>
              <a:t>βάσεων δεδομένων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0" y="1484784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2. Δημιουργία </a:t>
            </a:r>
            <a:r>
              <a:rPr lang="el-GR" b="1" dirty="0"/>
              <a:t>Μητρώου -Χάρτη Ακίνητης Περιουσίας </a:t>
            </a:r>
            <a:r>
              <a:rPr lang="el-GR" dirty="0"/>
              <a:t>(</a:t>
            </a:r>
            <a:r>
              <a:rPr lang="en-US" dirty="0"/>
              <a:t>QGIS</a:t>
            </a:r>
            <a:r>
              <a:rPr lang="el-GR" dirty="0"/>
              <a:t>) </a:t>
            </a:r>
            <a:endParaRPr lang="el-G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 smtClean="0"/>
              <a:t>Ακίνητα: απεικόνιση αξιοποίησης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l-GR" dirty="0" smtClean="0"/>
              <a:t>Ακίνητα: απεικόνιση εκτέλεσης  σκοπών με την κατασκευή π.χ. σχολείου, παιδικού σταθμού, βιβλιοθήκης, κλινικής ειδικότητας, πτέρυγας σε υφιστάμενο νοσοκομείο, οίκο ευγηρίας κ.α.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l-GR" dirty="0" smtClean="0"/>
              <a:t>Ακίνητα: που μεταβιβάζονται στο Κράτος</a:t>
            </a:r>
          </a:p>
          <a:p>
            <a:pPr algn="ctr"/>
            <a:r>
              <a:rPr lang="el-GR" b="1" dirty="0" smtClean="0"/>
              <a:t>Εργαλείο </a:t>
            </a:r>
            <a:r>
              <a:rPr lang="el-GR" b="1" dirty="0"/>
              <a:t>για την άσκηση εποπτείας στη διαχείριση των </a:t>
            </a:r>
            <a:r>
              <a:rPr lang="el-GR" b="1" dirty="0" smtClean="0"/>
              <a:t>ακινήτων         </a:t>
            </a:r>
          </a:p>
          <a:p>
            <a:r>
              <a:rPr lang="el-GR" dirty="0" smtClean="0"/>
              <a:t>	το Κράτος θα επιτελεί το ρόλο του και την αποστολή του </a:t>
            </a:r>
          </a:p>
          <a:p>
            <a:r>
              <a:rPr lang="el-GR" dirty="0" smtClean="0"/>
              <a:t>	(άρθρο 109 Συντάγματος)</a:t>
            </a:r>
            <a:endParaRPr lang="en-US" dirty="0"/>
          </a:p>
          <a:p>
            <a:pPr marL="285750" indent="-285750">
              <a:buBlip>
                <a:blip r:embed="rId2"/>
              </a:buBlip>
            </a:pPr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0" y="4161854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3. Δημιουργία </a:t>
            </a:r>
            <a:r>
              <a:rPr lang="el-GR" b="1" dirty="0" smtClean="0"/>
              <a:t>Μητρώου Υποτροφιών:</a:t>
            </a:r>
            <a:endParaRPr lang="el-GR" b="1" dirty="0"/>
          </a:p>
          <a:p>
            <a:pPr marL="265113"/>
            <a:r>
              <a:rPr lang="el-GR" dirty="0" smtClean="0"/>
              <a:t>α. Δημιουργία </a:t>
            </a:r>
            <a:r>
              <a:rPr lang="en-US" b="1" dirty="0"/>
              <a:t>portal</a:t>
            </a:r>
            <a:r>
              <a:rPr lang="el-GR" dirty="0"/>
              <a:t> στην ιστοσελίδα κάθε </a:t>
            </a:r>
            <a:r>
              <a:rPr lang="el-GR" dirty="0" smtClean="0"/>
              <a:t>Διεύθυνσης Κοινωφελών Περιουσιών </a:t>
            </a:r>
            <a:endParaRPr lang="el-GR" dirty="0"/>
          </a:p>
          <a:p>
            <a:pPr marL="265113"/>
            <a:r>
              <a:rPr lang="el-GR" dirty="0" smtClean="0"/>
              <a:t>β. Δημιουργία </a:t>
            </a:r>
            <a:r>
              <a:rPr lang="en-US" b="1" dirty="0"/>
              <a:t>app </a:t>
            </a:r>
            <a:r>
              <a:rPr lang="el-GR" b="1" dirty="0"/>
              <a:t>εφαρμογής </a:t>
            </a:r>
            <a:r>
              <a:rPr lang="el-GR" dirty="0"/>
              <a:t>για τους φοιτητές</a:t>
            </a:r>
            <a:endParaRPr lang="en-US" dirty="0"/>
          </a:p>
        </p:txBody>
      </p:sp>
      <p:sp>
        <p:nvSpPr>
          <p:cNvPr id="8" name="Ορθογώνιο 7"/>
          <p:cNvSpPr/>
          <p:nvPr/>
        </p:nvSpPr>
        <p:spPr>
          <a:xfrm>
            <a:off x="-36512" y="5325015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el-GR" dirty="0" smtClean="0"/>
              <a:t>Δημιουργία </a:t>
            </a:r>
            <a:r>
              <a:rPr lang="el-GR" b="1" dirty="0" smtClean="0"/>
              <a:t>Μητρώου Οικονομικών Ενισχύσεων         </a:t>
            </a:r>
          </a:p>
          <a:p>
            <a:r>
              <a:rPr lang="el-GR" b="1" dirty="0"/>
              <a:t>	</a:t>
            </a:r>
            <a:r>
              <a:rPr lang="en-US" b="1" dirty="0" smtClean="0"/>
              <a:t>portal</a:t>
            </a:r>
            <a:r>
              <a:rPr lang="el-GR" dirty="0" smtClean="0"/>
              <a:t> </a:t>
            </a:r>
            <a:r>
              <a:rPr lang="el-GR" dirty="0"/>
              <a:t>στην ιστοσελίδα κάθε </a:t>
            </a:r>
            <a:r>
              <a:rPr lang="el-GR" dirty="0" smtClean="0"/>
              <a:t>Διεύθυνσης Κοινωφελών Περιουσιών:</a:t>
            </a:r>
            <a:endParaRPr lang="el-GR" dirty="0"/>
          </a:p>
          <a:p>
            <a:pPr marL="18288"/>
            <a:r>
              <a:rPr lang="el-GR" dirty="0" smtClean="0"/>
              <a:t>	α. Βοηθημάτων απορίας</a:t>
            </a:r>
          </a:p>
          <a:p>
            <a:pPr marL="18288"/>
            <a:r>
              <a:rPr lang="el-GR" dirty="0"/>
              <a:t>	</a:t>
            </a:r>
            <a:r>
              <a:rPr lang="el-GR" dirty="0" smtClean="0"/>
              <a:t>β. Βοηθημάτων γάμου</a:t>
            </a:r>
            <a:endParaRPr lang="en-US" dirty="0"/>
          </a:p>
        </p:txBody>
      </p:sp>
      <p:sp>
        <p:nvSpPr>
          <p:cNvPr id="9" name="Δεξιό βέλος 8"/>
          <p:cNvSpPr/>
          <p:nvPr/>
        </p:nvSpPr>
        <p:spPr>
          <a:xfrm>
            <a:off x="611560" y="5709155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Δεξιό βέλος 9"/>
          <p:cNvSpPr/>
          <p:nvPr/>
        </p:nvSpPr>
        <p:spPr>
          <a:xfrm>
            <a:off x="611560" y="3495252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026" name="Picture 2" descr="G:\ΨΗΦΙΟΠΟΙΗΣΗ\Pictures Ψηφιοποίηση\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974"/>
            <a:ext cx="2497460" cy="119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0425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/>
          </p:cNvSpPr>
          <p:nvPr/>
        </p:nvSpPr>
        <p:spPr>
          <a:xfrm>
            <a:off x="395536" y="288033"/>
            <a:ext cx="8496944" cy="6206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l-GR" sz="3000" b="1" u="sng" dirty="0" smtClean="0">
                <a:solidFill>
                  <a:srgbClr val="FFC000"/>
                </a:solidFill>
              </a:rPr>
              <a:t>(</a:t>
            </a:r>
            <a:r>
              <a:rPr lang="en-US" sz="3000" b="1" u="sng" dirty="0" smtClean="0">
                <a:solidFill>
                  <a:srgbClr val="FFC000"/>
                </a:solidFill>
              </a:rPr>
              <a:t>SWOT</a:t>
            </a:r>
            <a:r>
              <a:rPr lang="el-GR" sz="3000" b="1" u="sng" dirty="0" smtClean="0">
                <a:solidFill>
                  <a:srgbClr val="FFC000"/>
                </a:solidFill>
              </a:rPr>
              <a:t> </a:t>
            </a:r>
            <a:r>
              <a:rPr lang="en-US" sz="3000" b="1" u="sng" dirty="0" smtClean="0">
                <a:solidFill>
                  <a:srgbClr val="FFC000"/>
                </a:solidFill>
              </a:rPr>
              <a:t>analysis)</a:t>
            </a:r>
            <a:endParaRPr lang="el-GR" sz="3000" b="1" u="sng" dirty="0">
              <a:solidFill>
                <a:srgbClr val="FFC000"/>
              </a:solidFill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0" y="98072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" algn="ctr">
              <a:spcBef>
                <a:spcPct val="20000"/>
              </a:spcBef>
              <a:buSzPct val="60000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Threats</a:t>
            </a:r>
            <a:r>
              <a:rPr lang="el-GR" b="1" dirty="0" smtClean="0">
                <a:solidFill>
                  <a:schemeClr val="tx2">
                    <a:lumMod val="75000"/>
                  </a:schemeClr>
                </a:solidFill>
              </a:rPr>
              <a:t>: Απειλές</a:t>
            </a:r>
            <a:endParaRPr lang="el-G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107504" y="1484784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 smtClean="0"/>
              <a:t>1. Μη </a:t>
            </a:r>
            <a:r>
              <a:rPr lang="el-GR" dirty="0"/>
              <a:t>συνεχής επικαιροποίηση των βάσεων δεδομένων λόγω υποστελέχωσης (</a:t>
            </a:r>
            <a:r>
              <a:rPr lang="en-US" dirty="0"/>
              <a:t>data entry)</a:t>
            </a:r>
            <a:endParaRPr lang="el-GR" dirty="0"/>
          </a:p>
        </p:txBody>
      </p:sp>
      <p:sp>
        <p:nvSpPr>
          <p:cNvPr id="5" name="Ορθογώνιο 4"/>
          <p:cNvSpPr/>
          <p:nvPr/>
        </p:nvSpPr>
        <p:spPr>
          <a:xfrm>
            <a:off x="107504" y="2483604"/>
            <a:ext cx="6156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2. Αποχώρηση </a:t>
            </a:r>
            <a:r>
              <a:rPr lang="el-GR" dirty="0"/>
              <a:t>εκπαιδευμένων </a:t>
            </a:r>
            <a:r>
              <a:rPr lang="el-GR" dirty="0" smtClean="0"/>
              <a:t>υπάλληλων.</a:t>
            </a:r>
            <a:endParaRPr lang="el-GR" dirty="0"/>
          </a:p>
        </p:txBody>
      </p:sp>
      <p:sp>
        <p:nvSpPr>
          <p:cNvPr id="6" name="Ορθογώνιο 5"/>
          <p:cNvSpPr/>
          <p:nvPr/>
        </p:nvSpPr>
        <p:spPr>
          <a:xfrm>
            <a:off x="107504" y="3131676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3. Κίνδυνος </a:t>
            </a:r>
            <a:r>
              <a:rPr lang="el-GR" dirty="0"/>
              <a:t>απώλειας εγγράφων και λοιπών </a:t>
            </a:r>
            <a:r>
              <a:rPr lang="el-GR" dirty="0" smtClean="0"/>
              <a:t>στοιχείων.</a:t>
            </a:r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107504" y="3790781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4. Αδυναμία </a:t>
            </a:r>
            <a:r>
              <a:rPr lang="el-GR" dirty="0"/>
              <a:t>παρακολούθησης δικονομικών προθεσμιών για την προάσπιση των συμφερόντων του Δημοσίου και των Κοινωφελών </a:t>
            </a:r>
            <a:r>
              <a:rPr lang="el-GR" dirty="0" smtClean="0"/>
              <a:t>Περιουσιών.</a:t>
            </a:r>
            <a:endParaRPr lang="el-GR" dirty="0"/>
          </a:p>
        </p:txBody>
      </p:sp>
      <p:sp>
        <p:nvSpPr>
          <p:cNvPr id="8" name="Ορθογώνιο 7"/>
          <p:cNvSpPr/>
          <p:nvPr/>
        </p:nvSpPr>
        <p:spPr>
          <a:xfrm>
            <a:off x="107504" y="4787860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5. Κίνδυνος </a:t>
            </a:r>
            <a:r>
              <a:rPr lang="el-GR" dirty="0"/>
              <a:t>απώλειας ακίνητης περιουσίας (καταπατήσεις, χρησικτησία κ.α.)</a:t>
            </a:r>
          </a:p>
        </p:txBody>
      </p:sp>
    </p:spTree>
    <p:extLst>
      <p:ext uri="{BB962C8B-B14F-4D97-AF65-F5344CB8AC3E}">
        <p14:creationId xmlns:p14="http://schemas.microsoft.com/office/powerpoint/2010/main" val="4024288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01000" cy="576064"/>
          </a:xfrm>
        </p:spPr>
        <p:txBody>
          <a:bodyPr/>
          <a:lstStyle/>
          <a:p>
            <a:r>
              <a:rPr lang="el-GR" sz="3000" b="1" u="sng" dirty="0" smtClean="0">
                <a:solidFill>
                  <a:srgbClr val="FFC000"/>
                </a:solidFill>
              </a:rPr>
              <a:t>Ενέργειες Ψηφιοποίησης</a:t>
            </a:r>
            <a:endParaRPr lang="el-GR" sz="3000" b="1" u="sng" dirty="0">
              <a:solidFill>
                <a:srgbClr val="FFC000"/>
              </a:solidFill>
            </a:endParaRPr>
          </a:p>
        </p:txBody>
      </p:sp>
      <p:sp>
        <p:nvSpPr>
          <p:cNvPr id="3" name="Τίτλος 1"/>
          <p:cNvSpPr txBox="1">
            <a:spLocks/>
          </p:cNvSpPr>
          <p:nvPr/>
        </p:nvSpPr>
        <p:spPr>
          <a:xfrm>
            <a:off x="0" y="1556792"/>
            <a:ext cx="9108504" cy="53285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627063" lvl="0" indent="-361950">
              <a:buFont typeface="Wingdings" pitchFamily="2" charset="2"/>
              <a:buChar char="Ø"/>
            </a:pPr>
            <a:r>
              <a:rPr lang="el-GR" sz="1500" b="1" dirty="0" smtClean="0">
                <a:effectLst/>
              </a:rPr>
              <a:t>Σάρωμα</a:t>
            </a:r>
            <a:r>
              <a:rPr lang="el-GR" sz="1500" dirty="0" smtClean="0">
                <a:effectLst/>
              </a:rPr>
              <a:t> (</a:t>
            </a:r>
            <a:r>
              <a:rPr lang="en-US" sz="1500" dirty="0" smtClean="0">
                <a:effectLst/>
              </a:rPr>
              <a:t>scanning</a:t>
            </a:r>
            <a:r>
              <a:rPr lang="el-GR" sz="1500" dirty="0">
                <a:effectLst/>
              </a:rPr>
              <a:t>) </a:t>
            </a:r>
            <a:r>
              <a:rPr lang="el-GR" sz="1500" dirty="0" smtClean="0">
                <a:effectLst/>
              </a:rPr>
              <a:t>του φυσικού </a:t>
            </a:r>
            <a:r>
              <a:rPr lang="el-GR" sz="1500" dirty="0">
                <a:effectLst/>
              </a:rPr>
              <a:t>αρχείου της υπηρεσίας</a:t>
            </a:r>
            <a:r>
              <a:rPr lang="el-GR" sz="1500" dirty="0" smtClean="0">
                <a:effectLst/>
              </a:rPr>
              <a:t>,</a:t>
            </a:r>
          </a:p>
          <a:p>
            <a:pPr marL="627063" lvl="0" indent="-361950">
              <a:buFont typeface="Wingdings" pitchFamily="2" charset="2"/>
              <a:buChar char="Ø"/>
            </a:pPr>
            <a:endParaRPr lang="el-GR" sz="1500" dirty="0">
              <a:effectLst/>
            </a:endParaRPr>
          </a:p>
          <a:p>
            <a:pPr marL="627063" lvl="0" indent="-361950">
              <a:buFont typeface="Wingdings" pitchFamily="2" charset="2"/>
              <a:buChar char="Ø"/>
            </a:pPr>
            <a:r>
              <a:rPr lang="el-GR" sz="1500" b="1" dirty="0">
                <a:effectLst/>
              </a:rPr>
              <a:t>λογισμικό </a:t>
            </a:r>
            <a:endParaRPr lang="el-GR" sz="1500" b="1" dirty="0" smtClean="0">
              <a:effectLst/>
            </a:endParaRPr>
          </a:p>
          <a:p>
            <a:pPr marL="627063" lvl="0" algn="just"/>
            <a:r>
              <a:rPr lang="el-GR" sz="1500" dirty="0" smtClean="0">
                <a:effectLst/>
              </a:rPr>
              <a:t>υποστήριξη των ψηφιοποιημένων αρχείων, </a:t>
            </a:r>
            <a:r>
              <a:rPr lang="el-GR" sz="1500" dirty="0">
                <a:effectLst/>
              </a:rPr>
              <a:t>με ταξινόμηση, οργάνωση σε ηλεκτρονικούς φακέλους και </a:t>
            </a:r>
            <a:r>
              <a:rPr lang="el-GR" sz="1500" dirty="0" smtClean="0">
                <a:effectLst/>
              </a:rPr>
              <a:t> παροχή </a:t>
            </a:r>
            <a:r>
              <a:rPr lang="el-GR" sz="1500" dirty="0">
                <a:effectLst/>
              </a:rPr>
              <a:t>δυνατότητας όχι μόνο αναζήτησης, εύρεσης και προβολής του εκάστοτε εγγράφου, αλλά </a:t>
            </a:r>
            <a:r>
              <a:rPr lang="el-GR" sz="1500" dirty="0" smtClean="0">
                <a:effectLst/>
              </a:rPr>
              <a:t>και  διαχείρισης- </a:t>
            </a:r>
            <a:r>
              <a:rPr lang="el-GR" sz="1500" dirty="0">
                <a:effectLst/>
              </a:rPr>
              <a:t>αναζήτησης πληροφορίας εντός των εγγράφων των φακέλων. </a:t>
            </a:r>
            <a:endParaRPr lang="el-GR" sz="1500" dirty="0" smtClean="0">
              <a:effectLst/>
            </a:endParaRPr>
          </a:p>
          <a:p>
            <a:pPr marL="627063" lvl="0"/>
            <a:endParaRPr lang="el-GR" sz="1500" dirty="0">
              <a:effectLst/>
            </a:endParaRPr>
          </a:p>
          <a:p>
            <a:pPr marL="627063" lvl="0" indent="-361950">
              <a:buFont typeface="Wingdings" pitchFamily="2" charset="2"/>
              <a:buChar char="Ø"/>
            </a:pPr>
            <a:r>
              <a:rPr lang="el-GR" sz="1500" b="1" dirty="0">
                <a:effectLst/>
              </a:rPr>
              <a:t>ειδικές αρχειοθήκες ασφαλείας </a:t>
            </a:r>
            <a:r>
              <a:rPr lang="el-GR" sz="1500" dirty="0">
                <a:effectLst/>
              </a:rPr>
              <a:t>και εργονομικές </a:t>
            </a:r>
            <a:endParaRPr lang="el-GR" sz="1500" dirty="0" smtClean="0">
              <a:effectLst/>
            </a:endParaRPr>
          </a:p>
          <a:p>
            <a:pPr marL="627063" lvl="0" algn="just"/>
            <a:r>
              <a:rPr lang="el-GR" sz="1500" dirty="0" smtClean="0">
                <a:effectLst/>
              </a:rPr>
              <a:t>για </a:t>
            </a:r>
            <a:r>
              <a:rPr lang="el-GR" sz="1500" dirty="0">
                <a:effectLst/>
              </a:rPr>
              <a:t>την εξοικονόμηση χώρου και την ταξινόμηση του φυσικού αρχείου, που θα συνδέονται με </a:t>
            </a:r>
            <a:r>
              <a:rPr lang="el-GR" sz="1500" dirty="0" smtClean="0">
                <a:effectLst/>
              </a:rPr>
              <a:t>το λογισμικό</a:t>
            </a:r>
            <a:r>
              <a:rPr lang="el-GR" sz="1500" dirty="0">
                <a:effectLst/>
              </a:rPr>
              <a:t>, ώστε να υπάρχει η δυνατότητα χρήσης του εκάστοτε  φακέλου από τον αρμόδιο υπάλληλο </a:t>
            </a:r>
            <a:r>
              <a:rPr lang="el-GR" sz="1500" dirty="0" smtClean="0">
                <a:effectLst/>
              </a:rPr>
              <a:t>με </a:t>
            </a:r>
            <a:r>
              <a:rPr lang="el-GR" sz="1500" dirty="0">
                <a:effectLst/>
              </a:rPr>
              <a:t>κωδικό πρόσβασης σε κάθε έναν χωριστά</a:t>
            </a:r>
            <a:r>
              <a:rPr lang="el-GR" sz="1500" dirty="0" smtClean="0">
                <a:effectLst/>
              </a:rPr>
              <a:t>,</a:t>
            </a:r>
          </a:p>
          <a:p>
            <a:pPr marL="627063" lvl="0" algn="just"/>
            <a:endParaRPr lang="el-GR" sz="1500" dirty="0">
              <a:effectLst/>
            </a:endParaRPr>
          </a:p>
          <a:p>
            <a:pPr marL="625475" lvl="0" indent="-285750">
              <a:buFont typeface="Wingdings" pitchFamily="2" charset="2"/>
              <a:buChar char="Ø"/>
            </a:pPr>
            <a:r>
              <a:rPr lang="el-GR" sz="1500" b="1" dirty="0">
                <a:effectLst/>
              </a:rPr>
              <a:t>ειδικοί φάκελοι και υποφάκελοι </a:t>
            </a:r>
            <a:endParaRPr lang="el-GR" sz="1500" b="1" dirty="0" smtClean="0">
              <a:effectLst/>
            </a:endParaRPr>
          </a:p>
          <a:p>
            <a:pPr marL="627063" lvl="0"/>
            <a:r>
              <a:rPr lang="el-GR" sz="1500" dirty="0" smtClean="0">
                <a:effectLst/>
              </a:rPr>
              <a:t>για </a:t>
            </a:r>
            <a:r>
              <a:rPr lang="el-GR" sz="1500" dirty="0">
                <a:effectLst/>
              </a:rPr>
              <a:t>την ταξινόμηση των εγγράφων, με ειδική κωδικαρίμθηση κάθε φακέλου και υποφακέλου που θα </a:t>
            </a:r>
            <a:r>
              <a:rPr lang="el-GR" sz="1500" dirty="0" smtClean="0">
                <a:effectLst/>
              </a:rPr>
              <a:t>συνδέονται </a:t>
            </a:r>
            <a:r>
              <a:rPr lang="el-GR" sz="1500" dirty="0">
                <a:effectLst/>
              </a:rPr>
              <a:t>με το λογισμικό</a:t>
            </a:r>
            <a:r>
              <a:rPr lang="el-GR" sz="1500" dirty="0" smtClean="0">
                <a:effectLst/>
              </a:rPr>
              <a:t>.</a:t>
            </a:r>
          </a:p>
          <a:p>
            <a:pPr marL="627063" lvl="0"/>
            <a:endParaRPr lang="el-GR" sz="1500" dirty="0" smtClean="0">
              <a:effectLst/>
            </a:endParaRPr>
          </a:p>
          <a:p>
            <a:pPr marL="625475" lvl="0" indent="-285750" algn="just">
              <a:buFont typeface="Wingdings" panose="05000000000000000000" pitchFamily="2" charset="2"/>
              <a:buChar char="Ø"/>
            </a:pPr>
            <a:r>
              <a:rPr lang="el-GR" sz="1500" dirty="0" smtClean="0">
                <a:effectLst/>
              </a:rPr>
              <a:t>Καταγραφή βασικών πληροφοριών στους φακέλους και υποφακέλους για την ηλεκτρονική ταξινόμησή τους ανά Τμήμα για κάθε κληρονομία. Ως προς τους υποφακέλους θα πρέπει να διατηρηθεί η ίδια ταξινόμησή τους με τις επωνυμίες που έχουν δοθεί στο φυσικό αρχείο.</a:t>
            </a:r>
          </a:p>
          <a:p>
            <a:pPr marL="625475" lvl="0" indent="-285750" algn="just">
              <a:buFont typeface="Wingdings" panose="05000000000000000000" pitchFamily="2" charset="2"/>
              <a:buChar char="Ø"/>
            </a:pPr>
            <a:endParaRPr lang="el-GR" sz="1500" dirty="0" smtClean="0">
              <a:effectLst/>
            </a:endParaRPr>
          </a:p>
          <a:p>
            <a:pPr marL="339725" lvl="0" algn="just"/>
            <a:r>
              <a:rPr lang="el-GR" sz="1500" b="1" u="sng" dirty="0" smtClean="0">
                <a:effectLst/>
              </a:rPr>
              <a:t>Παράδειγμα: </a:t>
            </a:r>
            <a:r>
              <a:rPr lang="el-GR" sz="1500" dirty="0" smtClean="0">
                <a:effectLst/>
              </a:rPr>
              <a:t>Φάκελος: Ίδρυμα Χατζηκώνστα, υποφάκελοι  1. Οργανικές διατάξεις, 2. Δ.Σ. Ιδρύματος,  3. Προϋπολογισμός, 4. Απολογισμός – Ισολογισμός, 5. Δικαστικές υποθέσεις, 6 . Ακίνητα, με ξεχωριστούς υποφακέλους ανά ακίνητο με περιγραφή των βασικών χαρακτηριστικών τους, 7. Συμβάσεις, 8.  Σκοπός, 9. Γενικά</a:t>
            </a:r>
          </a:p>
        </p:txBody>
      </p:sp>
      <p:pic>
        <p:nvPicPr>
          <p:cNvPr id="3074" name="Picture 2" descr="G:\ΨΗΦΙΟΠΟΙΗΣΗ\Pictures Ψηφιοποίηση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270"/>
            <a:ext cx="2376264" cy="157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5772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/>
          </p:cNvSpPr>
          <p:nvPr/>
        </p:nvSpPr>
        <p:spPr>
          <a:xfrm>
            <a:off x="1691680" y="188640"/>
            <a:ext cx="5400600" cy="5760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l-GR" sz="3000" b="1" u="sng" dirty="0"/>
          </a:p>
        </p:txBody>
      </p:sp>
      <p:sp>
        <p:nvSpPr>
          <p:cNvPr id="3" name="Τίτλος 1"/>
          <p:cNvSpPr txBox="1">
            <a:spLocks/>
          </p:cNvSpPr>
          <p:nvPr/>
        </p:nvSpPr>
        <p:spPr>
          <a:xfrm>
            <a:off x="0" y="1700808"/>
            <a:ext cx="9108504" cy="51125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l-GR" sz="1400" dirty="0" smtClean="0">
                <a:effectLst/>
              </a:rPr>
              <a:t>      </a:t>
            </a:r>
            <a:endParaRPr lang="el-GR" sz="1400" dirty="0">
              <a:effectLst/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1691680" y="188640"/>
            <a:ext cx="5400600" cy="5760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l-GR" sz="3000" b="1" u="sng" dirty="0"/>
          </a:p>
        </p:txBody>
      </p:sp>
      <p:pic>
        <p:nvPicPr>
          <p:cNvPr id="2050" name="Picture 2" descr="G:\ΨΗΦΙΟΠΟΙΗΣΗ\Pictures Ψηφιοποίηση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896"/>
            <a:ext cx="9144000" cy="43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Τίτλος 1"/>
          <p:cNvSpPr txBox="1">
            <a:spLocks/>
          </p:cNvSpPr>
          <p:nvPr/>
        </p:nvSpPr>
        <p:spPr>
          <a:xfrm>
            <a:off x="107504" y="116632"/>
            <a:ext cx="9001000" cy="5760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l-GR" sz="3000" b="1" dirty="0" smtClean="0">
                <a:solidFill>
                  <a:srgbClr val="FFC000"/>
                </a:solidFill>
              </a:rPr>
              <a:t>Ψηφιακός μετασχηματισμός</a:t>
            </a:r>
            <a:endParaRPr lang="el-GR" sz="3000" b="1" dirty="0">
              <a:solidFill>
                <a:srgbClr val="FFC000"/>
              </a:solidFill>
            </a:endParaRPr>
          </a:p>
        </p:txBody>
      </p:sp>
      <p:sp>
        <p:nvSpPr>
          <p:cNvPr id="7" name="Τίτλος 1"/>
          <p:cNvSpPr txBox="1">
            <a:spLocks/>
          </p:cNvSpPr>
          <p:nvPr/>
        </p:nvSpPr>
        <p:spPr>
          <a:xfrm>
            <a:off x="107504" y="692696"/>
            <a:ext cx="9001000" cy="5760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l-GR" sz="3000" b="1" dirty="0" smtClean="0">
                <a:solidFill>
                  <a:schemeClr val="tx2">
                    <a:lumMod val="50000"/>
                  </a:schemeClr>
                </a:solidFill>
              </a:rPr>
              <a:t>Διεύθυνσης Κοινωφελών Περιουσιών</a:t>
            </a:r>
            <a:endParaRPr lang="el-GR" sz="3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35496" y="1700808"/>
            <a:ext cx="9073008" cy="5760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l-GR" sz="3000" b="1" dirty="0" smtClean="0"/>
              <a:t>Σας ευχαριστώ πολύ</a:t>
            </a:r>
            <a:endParaRPr lang="el-GR" sz="3000" b="1" dirty="0"/>
          </a:p>
        </p:txBody>
      </p:sp>
    </p:spTree>
    <p:extLst>
      <p:ext uri="{BB962C8B-B14F-4D97-AF65-F5344CB8AC3E}">
        <p14:creationId xmlns:p14="http://schemas.microsoft.com/office/powerpoint/2010/main" val="13598218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Στοιχειώδες">
  <a:themeElements>
    <a:clrScheme name="Στοιχειώδες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Στοιχειώδες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Στοιχειώδες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2664</TotalTime>
  <Words>1387</Words>
  <Application>Microsoft Office PowerPoint</Application>
  <PresentationFormat>Προβολή στην οθόνη (4:3)</PresentationFormat>
  <Paragraphs>183</Paragraphs>
  <Slides>16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17" baseType="lpstr">
      <vt:lpstr>Στοιχειώδες</vt:lpstr>
      <vt:lpstr>Παρουσίαση του PowerPoint</vt:lpstr>
      <vt:lpstr>Παρουσίαση του PowerPoint</vt:lpstr>
      <vt:lpstr>Υποχρέωση Κράτους</vt:lpstr>
      <vt:lpstr>Οργάνωση Δημόσιας Διοίκησης: Κοινωφελείς Περιουσίες (κληροδοτήματα)</vt:lpstr>
      <vt:lpstr>8 Διευθύνσεις Κοινωφελών Περιουσιών</vt:lpstr>
      <vt:lpstr>Αποστολή Διεύθυνσης Κοινωφελών Περιουσιών</vt:lpstr>
      <vt:lpstr>14.347 υποθέσεις στις  Αποκεντρωμένες Διοικήσεις</vt:lpstr>
      <vt:lpstr>20.630: Πλήθος υποθέσεων στις  Διευθύνσεις Κοινωφελών Περιουσιών </vt:lpstr>
      <vt:lpstr>Πλήθος υποθέσεων Υπ. Οικ. – Α.Δ.Α. (31.12.2022)</vt:lpstr>
      <vt:lpstr>18.000 ακίνητα: Πλήθος ακινήτων αρμοδιότητας των Διευθύνσεων Κοινωφελών Περιουσιών των Αποκεντρωμένων Διοικήσεων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Ενέργειες Ψηφιοποίησης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Διεύθυνση Κοινωφελών Περιουσιών</dc:title>
  <dc:creator>Fani Mauroudi</dc:creator>
  <cp:lastModifiedBy>Fani Mauroudi</cp:lastModifiedBy>
  <cp:revision>87</cp:revision>
  <cp:lastPrinted>2024-10-30T10:56:43Z</cp:lastPrinted>
  <dcterms:created xsi:type="dcterms:W3CDTF">2023-03-20T10:40:44Z</dcterms:created>
  <dcterms:modified xsi:type="dcterms:W3CDTF">2026-09-02T11:49:27Z</dcterms:modified>
</cp:coreProperties>
</file>