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0" r:id="rId1"/>
    <p:sldMasterId id="2147483661" r:id="rId2"/>
  </p:sldMasterIdLst>
  <p:notesMasterIdLst>
    <p:notesMasterId r:id="rId14"/>
  </p:notesMasterIdLst>
  <p:sldIdLst>
    <p:sldId id="256" r:id="rId3"/>
    <p:sldId id="1622" r:id="rId4"/>
    <p:sldId id="266" r:id="rId5"/>
    <p:sldId id="268" r:id="rId6"/>
    <p:sldId id="271" r:id="rId7"/>
    <p:sldId id="272" r:id="rId8"/>
    <p:sldId id="273" r:id="rId9"/>
    <p:sldId id="274" r:id="rId10"/>
    <p:sldId id="275" r:id="rId11"/>
    <p:sldId id="276" r:id="rId12"/>
    <p:sldId id="277" r:id="rId13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" initials="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1" d="100"/>
          <a:sy n="71" d="100"/>
        </p:scale>
        <p:origin x="296" y="5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1" name="Google Shape;231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2" name="Google Shape;24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0" name="Google Shape;260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4" name="Google Shape;28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1" name="Google Shape;36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5"/>
          <p:cNvSpPr txBox="1">
            <a:spLocks noGrp="1"/>
          </p:cNvSpPr>
          <p:nvPr>
            <p:ph type="title"/>
          </p:nvPr>
        </p:nvSpPr>
        <p:spPr>
          <a:xfrm>
            <a:off x="831851" y="1709740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body" idx="1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9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>
            <a:spLocks noGrp="1"/>
          </p:cNvSpPr>
          <p:nvPr>
            <p:ph type="pic" idx="2"/>
          </p:nvPr>
        </p:nvSpPr>
        <p:spPr>
          <a:xfrm>
            <a:off x="5183188" y="987427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Google Shape;68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>
            <a:spLocks noGrp="1"/>
          </p:cNvSpPr>
          <p:nvPr>
            <p:ph type="title"/>
          </p:nvPr>
        </p:nvSpPr>
        <p:spPr>
          <a:xfrm rot="5400000">
            <a:off x="7133432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body" idx="1"/>
          </p:nvPr>
        </p:nvSpPr>
        <p:spPr>
          <a:xfrm rot="5400000">
            <a:off x="1799432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2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2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4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4" name="Google Shape;94;p14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5" r:id="rId7"/>
    <p:sldLayoutId id="2147483656" r:id="rId8"/>
    <p:sldLayoutId id="2147483657" r:id="rId9"/>
    <p:sldLayoutId id="2147483658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dk1"/>
        </a:solidFill>
        <a:effectLst/>
      </p:bgPr>
    </p:bg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6" name="Google Shape;86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Google Shape;88;p13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Google Shape;89;p13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7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9" Type="http://schemas.openxmlformats.org/officeDocument/2006/relationships/image" Target="../media/image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24.png"/><Relationship Id="rId5" Type="http://schemas.openxmlformats.org/officeDocument/2006/relationships/image" Target="../media/image23.jp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938015" y="2541639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43241" y="5797853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5"/>
          <p:cNvPicPr preferRelativeResize="0"/>
          <p:nvPr/>
        </p:nvPicPr>
        <p:blipFill rotWithShape="1">
          <a:blip r:embed="rId4">
            <a:alphaModFix/>
          </a:blip>
          <a:srcRect r="1334"/>
          <a:stretch/>
        </p:blipFill>
        <p:spPr>
          <a:xfrm>
            <a:off x="0" y="9"/>
            <a:ext cx="12270804" cy="6857991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5"/>
          <p:cNvSpPr/>
          <p:nvPr/>
        </p:nvSpPr>
        <p:spPr>
          <a:xfrm>
            <a:off x="7488621" y="2277613"/>
            <a:ext cx="4703379" cy="4580387"/>
          </a:xfrm>
          <a:custGeom>
            <a:avLst/>
            <a:gdLst/>
            <a:ahLst/>
            <a:cxnLst/>
            <a:rect l="l" t="t" r="r" b="b"/>
            <a:pathLst>
              <a:path w="1333" h="1298" extrusionOk="0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lt1">
              <a:alpha val="69803"/>
            </a:scheme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15"/>
          <p:cNvSpPr txBox="1">
            <a:spLocks noGrp="1"/>
          </p:cNvSpPr>
          <p:nvPr>
            <p:ph type="ctrTitle"/>
          </p:nvPr>
        </p:nvSpPr>
        <p:spPr>
          <a:xfrm>
            <a:off x="7897707" y="3231931"/>
            <a:ext cx="3976359" cy="1834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lang="el-GR" sz="4000" dirty="0"/>
              <a:t>ΙΧΘΥΟΚΑΛΛΙΕΡΓΕΙΕΣ ΑΡΓΟΣΑΡΟΝΙΚΟΥ Α.Ε.</a:t>
            </a:r>
            <a:endParaRPr sz="4000" dirty="0"/>
          </a:p>
        </p:txBody>
      </p:sp>
      <p:sp>
        <p:nvSpPr>
          <p:cNvPr id="104" name="Google Shape;104;p15"/>
          <p:cNvSpPr txBox="1">
            <a:spLocks noGrp="1"/>
          </p:cNvSpPr>
          <p:nvPr>
            <p:ph type="subTitle" idx="1"/>
          </p:nvPr>
        </p:nvSpPr>
        <p:spPr>
          <a:xfrm>
            <a:off x="7782913" y="5242677"/>
            <a:ext cx="4330263" cy="10326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>
              <a:spcBef>
                <a:spcPts val="0"/>
              </a:spcBef>
              <a:buSzPts val="2000"/>
            </a:pPr>
            <a:r>
              <a:rPr lang="el-GR" sz="2000" dirty="0"/>
              <a:t>Από το 1987</a:t>
            </a:r>
          </a:p>
          <a:p>
            <a:pPr marL="0" lvl="0" indent="0">
              <a:spcBef>
                <a:spcPts val="0"/>
              </a:spcBef>
              <a:buSzPts val="2000"/>
            </a:pPr>
            <a:r>
              <a:rPr lang="el-GR" sz="2000" dirty="0"/>
              <a:t>ΣΑΛΑΜΙΝΑ</a:t>
            </a:r>
          </a:p>
          <a:p>
            <a:pPr marL="0" lvl="0" indent="0">
              <a:spcBef>
                <a:spcPts val="0"/>
              </a:spcBef>
              <a:buSzPts val="2000"/>
            </a:pPr>
            <a:r>
              <a:rPr lang="el-GR" sz="2000" dirty="0"/>
              <a:t>Ιδιοκτησία Αναστάσιου </a:t>
            </a:r>
            <a:r>
              <a:rPr lang="el-GR" sz="2000" dirty="0" err="1"/>
              <a:t>Ραυτόπουλου</a:t>
            </a:r>
            <a:endParaRPr sz="2000" dirty="0"/>
          </a:p>
        </p:txBody>
      </p:sp>
      <p:cxnSp>
        <p:nvCxnSpPr>
          <p:cNvPr id="105" name="Google Shape;105;p15"/>
          <p:cNvCxnSpPr/>
          <p:nvPr/>
        </p:nvCxnSpPr>
        <p:spPr>
          <a:xfrm>
            <a:off x="9480331" y="5123793"/>
            <a:ext cx="935420" cy="0"/>
          </a:xfrm>
          <a:prstGeom prst="straightConnector1">
            <a:avLst/>
          </a:prstGeom>
          <a:noFill/>
          <a:ln w="25400" cap="sq" cmpd="sng">
            <a:solidFill>
              <a:srgbClr val="262626"/>
            </a:solidFill>
            <a:prstDash val="solid"/>
            <a:bevel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12865A9-87F8-E473-BFC9-538678990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6782" y="266157"/>
            <a:ext cx="10515600" cy="840508"/>
          </a:xfrm>
        </p:spPr>
        <p:txBody>
          <a:bodyPr/>
          <a:lstStyle/>
          <a:p>
            <a:pPr algn="ctr"/>
            <a:r>
              <a:rPr lang="el-GR" dirty="0"/>
              <a:t>Τα προϊόντα μας</a:t>
            </a:r>
          </a:p>
        </p:txBody>
      </p:sp>
      <p:grpSp>
        <p:nvGrpSpPr>
          <p:cNvPr id="33" name="Ομάδα 32">
            <a:extLst>
              <a:ext uri="{FF2B5EF4-FFF2-40B4-BE49-F238E27FC236}">
                <a16:creationId xmlns:a16="http://schemas.microsoft.com/office/drawing/2014/main" id="{39F8B595-01DD-97CB-CD7C-FBAE19990ADD}"/>
              </a:ext>
            </a:extLst>
          </p:cNvPr>
          <p:cNvGrpSpPr/>
          <p:nvPr/>
        </p:nvGrpSpPr>
        <p:grpSpPr>
          <a:xfrm>
            <a:off x="117517" y="1350526"/>
            <a:ext cx="5893092" cy="2355811"/>
            <a:chOff x="31257" y="1137183"/>
            <a:chExt cx="5893092" cy="2355811"/>
          </a:xfrm>
        </p:grpSpPr>
        <p:pic>
          <p:nvPicPr>
            <p:cNvPr id="11" name="Εικόνα 10">
              <a:extLst>
                <a:ext uri="{FF2B5EF4-FFF2-40B4-BE49-F238E27FC236}">
                  <a16:creationId xmlns:a16="http://schemas.microsoft.com/office/drawing/2014/main" id="{7DF071E5-6AB2-1836-E90F-614976C55EF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1257" y="1137183"/>
              <a:ext cx="5807164" cy="1864507"/>
            </a:xfrm>
            <a:prstGeom prst="rect">
              <a:avLst/>
            </a:prstGeom>
          </p:spPr>
        </p:pic>
        <p:sp>
          <p:nvSpPr>
            <p:cNvPr id="28" name="Ορθογώνιο: Στρογγύλεμα γωνιών 27">
              <a:extLst>
                <a:ext uri="{FF2B5EF4-FFF2-40B4-BE49-F238E27FC236}">
                  <a16:creationId xmlns:a16="http://schemas.microsoft.com/office/drawing/2014/main" id="{FDC40D27-D6A6-A914-A309-BE94AE444834}"/>
                </a:ext>
              </a:extLst>
            </p:cNvPr>
            <p:cNvSpPr/>
            <p:nvPr/>
          </p:nvSpPr>
          <p:spPr>
            <a:xfrm>
              <a:off x="391549" y="3114139"/>
              <a:ext cx="5532800" cy="378855"/>
            </a:xfrm>
            <a:prstGeom prst="round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r>
                <a:rPr lang="el-GR" sz="1600" dirty="0"/>
                <a:t>ΛΑΒΡΑΚΙ -</a:t>
              </a:r>
              <a:r>
                <a:rPr lang="en-US" sz="1600" dirty="0"/>
                <a:t>Atlantic Sea bass, </a:t>
              </a:r>
              <a:r>
                <a:rPr lang="en-US" sz="1600" i="1" dirty="0" err="1"/>
                <a:t>Dicentrarchus</a:t>
              </a:r>
              <a:r>
                <a:rPr lang="en-US" sz="1600" i="1" dirty="0"/>
                <a:t> </a:t>
              </a:r>
              <a:r>
                <a:rPr lang="en-US" sz="1600" i="1" dirty="0" err="1"/>
                <a:t>labrax</a:t>
              </a:r>
              <a:endParaRPr lang="el-GR" sz="1600" i="1" dirty="0"/>
            </a:p>
            <a:p>
              <a:pPr algn="ctr"/>
              <a:r>
                <a:rPr lang="el-GR" sz="1600" i="1" dirty="0"/>
                <a:t>Μεγέθη 1000 – 2500γρ</a:t>
              </a:r>
            </a:p>
          </p:txBody>
        </p:sp>
      </p:grpSp>
      <p:grpSp>
        <p:nvGrpSpPr>
          <p:cNvPr id="36" name="Ομάδα 35">
            <a:extLst>
              <a:ext uri="{FF2B5EF4-FFF2-40B4-BE49-F238E27FC236}">
                <a16:creationId xmlns:a16="http://schemas.microsoft.com/office/drawing/2014/main" id="{A6B51F13-A853-4F47-CDDB-9E88BB47F47B}"/>
              </a:ext>
            </a:extLst>
          </p:cNvPr>
          <p:cNvGrpSpPr/>
          <p:nvPr/>
        </p:nvGrpSpPr>
        <p:grpSpPr>
          <a:xfrm>
            <a:off x="6424401" y="1281899"/>
            <a:ext cx="5650082" cy="2380076"/>
            <a:chOff x="6468026" y="1137184"/>
            <a:chExt cx="5650082" cy="2380076"/>
          </a:xfrm>
        </p:grpSpPr>
        <p:pic>
          <p:nvPicPr>
            <p:cNvPr id="26" name="Εικόνα 25">
              <a:extLst>
                <a:ext uri="{FF2B5EF4-FFF2-40B4-BE49-F238E27FC236}">
                  <a16:creationId xmlns:a16="http://schemas.microsoft.com/office/drawing/2014/main" id="{D169E909-4041-D3CC-303D-129BB981E55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7268"/>
            <a:stretch/>
          </p:blipFill>
          <p:spPr>
            <a:xfrm rot="5400000">
              <a:off x="8319648" y="-714438"/>
              <a:ext cx="1946837" cy="5650082"/>
            </a:xfrm>
            <a:prstGeom prst="rect">
              <a:avLst/>
            </a:prstGeom>
          </p:spPr>
        </p:pic>
        <p:sp>
          <p:nvSpPr>
            <p:cNvPr id="30" name="Ορθογώνιο: Στρογγύλεμα γωνιών 29">
              <a:extLst>
                <a:ext uri="{FF2B5EF4-FFF2-40B4-BE49-F238E27FC236}">
                  <a16:creationId xmlns:a16="http://schemas.microsoft.com/office/drawing/2014/main" id="{5C63FA0C-EA4B-47D9-F212-30755C71EF32}"/>
                </a:ext>
              </a:extLst>
            </p:cNvPr>
            <p:cNvSpPr/>
            <p:nvPr/>
          </p:nvSpPr>
          <p:spPr>
            <a:xfrm>
              <a:off x="6693274" y="3138405"/>
              <a:ext cx="4942100" cy="378855"/>
            </a:xfrm>
            <a:prstGeom prst="round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r>
                <a:rPr lang="el-GR" sz="1600" dirty="0"/>
                <a:t>ΤΣΙΠΟΥΡΑ - </a:t>
              </a:r>
              <a:r>
                <a:rPr lang="en-US" sz="1600" dirty="0"/>
                <a:t>Gilthead seabream, Sparus aurata</a:t>
              </a:r>
              <a:endParaRPr lang="el-GR" sz="1600" dirty="0"/>
            </a:p>
            <a:p>
              <a:pPr algn="ctr"/>
              <a:r>
                <a:rPr lang="el-GR" sz="1600" i="1" dirty="0"/>
                <a:t>400 – 2000γρ</a:t>
              </a:r>
            </a:p>
          </p:txBody>
        </p:sp>
      </p:grpSp>
      <p:grpSp>
        <p:nvGrpSpPr>
          <p:cNvPr id="43" name="Ομάδα 42">
            <a:extLst>
              <a:ext uri="{FF2B5EF4-FFF2-40B4-BE49-F238E27FC236}">
                <a16:creationId xmlns:a16="http://schemas.microsoft.com/office/drawing/2014/main" id="{70CFE779-79CF-08AE-B657-54EF3A7D2B61}"/>
              </a:ext>
            </a:extLst>
          </p:cNvPr>
          <p:cNvGrpSpPr/>
          <p:nvPr/>
        </p:nvGrpSpPr>
        <p:grpSpPr>
          <a:xfrm>
            <a:off x="6347991" y="3856619"/>
            <a:ext cx="5784358" cy="2409141"/>
            <a:chOff x="6407643" y="3635372"/>
            <a:chExt cx="5784358" cy="2409141"/>
          </a:xfrm>
        </p:grpSpPr>
        <p:pic>
          <p:nvPicPr>
            <p:cNvPr id="9" name="Εικόνα 8">
              <a:extLst>
                <a:ext uri="{FF2B5EF4-FFF2-40B4-BE49-F238E27FC236}">
                  <a16:creationId xmlns:a16="http://schemas.microsoft.com/office/drawing/2014/main" id="{949197B6-B620-46B9-4AC1-6BBDF198C29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t="21164"/>
            <a:stretch/>
          </p:blipFill>
          <p:spPr>
            <a:xfrm>
              <a:off x="6407643" y="3635372"/>
              <a:ext cx="5784358" cy="1946838"/>
            </a:xfrm>
            <a:prstGeom prst="rect">
              <a:avLst/>
            </a:prstGeom>
          </p:spPr>
        </p:pic>
        <p:sp>
          <p:nvSpPr>
            <p:cNvPr id="32" name="Ορθογώνιο: Στρογγύλεμα γωνιών 31">
              <a:extLst>
                <a:ext uri="{FF2B5EF4-FFF2-40B4-BE49-F238E27FC236}">
                  <a16:creationId xmlns:a16="http://schemas.microsoft.com/office/drawing/2014/main" id="{ABA6594E-28C1-B883-FF1D-635605942675}"/>
                </a:ext>
              </a:extLst>
            </p:cNvPr>
            <p:cNvSpPr/>
            <p:nvPr/>
          </p:nvSpPr>
          <p:spPr>
            <a:xfrm>
              <a:off x="6709301" y="5665658"/>
              <a:ext cx="5109732" cy="378855"/>
            </a:xfrm>
            <a:prstGeom prst="round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r>
                <a:rPr lang="el-GR" sz="1600" dirty="0"/>
                <a:t>ΜΑΓΙΑΤΙΚΟ - </a:t>
              </a:r>
              <a:r>
                <a:rPr lang="en-US" sz="1600" dirty="0"/>
                <a:t>Greater amberjack, Seriola </a:t>
              </a:r>
              <a:r>
                <a:rPr lang="en-US" sz="1600" dirty="0" err="1"/>
                <a:t>dumerili</a:t>
              </a:r>
              <a:endParaRPr lang="el-GR" sz="1600" dirty="0"/>
            </a:p>
            <a:p>
              <a:pPr algn="ctr"/>
              <a:r>
                <a:rPr lang="el-GR" sz="1600" i="1" dirty="0"/>
                <a:t>2500 – 5000γρ</a:t>
              </a:r>
            </a:p>
          </p:txBody>
        </p:sp>
      </p:grpSp>
      <p:grpSp>
        <p:nvGrpSpPr>
          <p:cNvPr id="42" name="Ομάδα 41">
            <a:extLst>
              <a:ext uri="{FF2B5EF4-FFF2-40B4-BE49-F238E27FC236}">
                <a16:creationId xmlns:a16="http://schemas.microsoft.com/office/drawing/2014/main" id="{1413E364-46EB-E3B4-535A-309DF0E170D2}"/>
              </a:ext>
            </a:extLst>
          </p:cNvPr>
          <p:cNvGrpSpPr/>
          <p:nvPr/>
        </p:nvGrpSpPr>
        <p:grpSpPr>
          <a:xfrm>
            <a:off x="117517" y="3994454"/>
            <a:ext cx="5757065" cy="2187858"/>
            <a:chOff x="6231862" y="3283586"/>
            <a:chExt cx="5757065" cy="2187858"/>
          </a:xfrm>
        </p:grpSpPr>
        <p:pic>
          <p:nvPicPr>
            <p:cNvPr id="40" name="Picture 2" descr="Τα ψάρια μας - Galaxidi Marine Farm | Galaxidi Marine Farm | Qualitative  Fish Farming from Greece">
              <a:extLst>
                <a:ext uri="{FF2B5EF4-FFF2-40B4-BE49-F238E27FC236}">
                  <a16:creationId xmlns:a16="http://schemas.microsoft.com/office/drawing/2014/main" id="{D1B26705-B098-B584-973D-1EBB4DD6D2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31862" y="3283586"/>
              <a:ext cx="5757065" cy="20746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1" name="Ορθογώνιο: Στρογγύλεμα γωνιών 40">
              <a:extLst>
                <a:ext uri="{FF2B5EF4-FFF2-40B4-BE49-F238E27FC236}">
                  <a16:creationId xmlns:a16="http://schemas.microsoft.com/office/drawing/2014/main" id="{D097EB06-39B1-6F8B-1CD8-F73A311C90B6}"/>
                </a:ext>
              </a:extLst>
            </p:cNvPr>
            <p:cNvSpPr/>
            <p:nvPr/>
          </p:nvSpPr>
          <p:spPr>
            <a:xfrm>
              <a:off x="7060411" y="5092589"/>
              <a:ext cx="4596286" cy="378855"/>
            </a:xfrm>
            <a:prstGeom prst="round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1"/>
            </a:fontRef>
          </p:style>
          <p:txBody>
            <a:bodyPr rtlCol="0" anchor="ctr"/>
            <a:lstStyle/>
            <a:p>
              <a:pPr algn="ctr"/>
              <a:r>
                <a:rPr lang="el-GR" sz="1600" dirty="0"/>
                <a:t>ΚΡΑΝΙΟΣ - </a:t>
              </a:r>
              <a:r>
                <a:rPr lang="en-US" sz="1600" dirty="0"/>
                <a:t>Meagre, </a:t>
              </a:r>
              <a:r>
                <a:rPr lang="en-US" sz="1600" dirty="0" err="1"/>
                <a:t>Argyrosomus</a:t>
              </a:r>
              <a:r>
                <a:rPr lang="en-US" sz="1600" dirty="0"/>
                <a:t> regius</a:t>
              </a:r>
              <a:endParaRPr lang="el-GR" sz="1600" dirty="0"/>
            </a:p>
            <a:p>
              <a:pPr algn="ctr"/>
              <a:r>
                <a:rPr lang="el-GR" sz="1600" i="1" dirty="0"/>
                <a:t>2000 – 7000γρ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C560DAAA-9482-9030-2238-DFCAC3EB42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800" y="6312610"/>
            <a:ext cx="1755594" cy="545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5712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Google Shape;192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281113" y="13"/>
            <a:ext cx="4038600" cy="6857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96" y="1111624"/>
            <a:ext cx="9056716" cy="574637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D2D977B-8ADD-7A8F-063A-2256AC0ED583}"/>
              </a:ext>
            </a:extLst>
          </p:cNvPr>
          <p:cNvSpPr txBox="1"/>
          <p:nvPr/>
        </p:nvSpPr>
        <p:spPr>
          <a:xfrm>
            <a:off x="717177" y="324986"/>
            <a:ext cx="4885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2400" b="1" dirty="0">
                <a:solidFill>
                  <a:srgbClr val="262626"/>
                </a:solidFill>
              </a:rPr>
              <a:t>Το συσκευαστήριο</a:t>
            </a:r>
            <a:endParaRPr lang="en-US" sz="2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1200" y="31242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7"/>
          <p:cNvPicPr preferRelativeResize="0"/>
          <p:nvPr/>
        </p:nvPicPr>
        <p:blipFill rotWithShape="1">
          <a:blip r:embed="rId4">
            <a:alphaModFix/>
          </a:blip>
          <a:srcRect r="888" b="-1"/>
          <a:stretch/>
        </p:blipFill>
        <p:spPr>
          <a:xfrm>
            <a:off x="23" y="13"/>
            <a:ext cx="12191980" cy="685799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27"/>
          <p:cNvSpPr>
            <a:spLocks noGrp="1"/>
          </p:cNvSpPr>
          <p:nvPr>
            <p:ph type="title"/>
          </p:nvPr>
        </p:nvSpPr>
        <p:spPr>
          <a:xfrm>
            <a:off x="136145" y="3935506"/>
            <a:ext cx="2974608" cy="2799590"/>
          </a:xfrm>
          <a:prstGeom prst="ellipse">
            <a:avLst/>
          </a:prstGeom>
          <a:solidFill>
            <a:srgbClr val="FFFFFF"/>
          </a:solidFill>
          <a:ln w="174625" cap="flat" cmpd="thinThick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buClr>
                <a:srgbClr val="262626"/>
              </a:buClr>
              <a:buSzPts val="2600"/>
            </a:pPr>
            <a:r>
              <a:rPr lang="el-GR" sz="2600" dirty="0">
                <a:solidFill>
                  <a:srgbClr val="262626"/>
                </a:solidFill>
              </a:rPr>
              <a:t>Η μονάδα εκτροφής – άδεια για 475τ</a:t>
            </a:r>
            <a:endParaRPr sz="2600" dirty="0">
              <a:solidFill>
                <a:srgbClr val="262626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1200" y="31242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30"/>
          <p:cNvPicPr preferRelativeResize="0"/>
          <p:nvPr/>
        </p:nvPicPr>
        <p:blipFill rotWithShape="1">
          <a:blip r:embed="rId4">
            <a:alphaModFix/>
          </a:blip>
          <a:srcRect b="1747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9305A2B-0C43-2082-8F21-ABED95F37937}"/>
              </a:ext>
            </a:extLst>
          </p:cNvPr>
          <p:cNvSpPr txBox="1"/>
          <p:nvPr/>
        </p:nvSpPr>
        <p:spPr>
          <a:xfrm>
            <a:off x="1559869" y="3711011"/>
            <a:ext cx="2133590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b="1" dirty="0" err="1">
                <a:solidFill>
                  <a:srgbClr val="262626"/>
                </a:solidFill>
              </a:rPr>
              <a:t>Ηλ</a:t>
            </a:r>
            <a:r>
              <a:rPr lang="el-GR" b="1" dirty="0">
                <a:solidFill>
                  <a:srgbClr val="262626"/>
                </a:solidFill>
              </a:rPr>
              <a:t>. Συλλέκτες </a:t>
            </a:r>
            <a:r>
              <a:rPr lang="en-US" b="1" dirty="0">
                <a:solidFill>
                  <a:srgbClr val="262626"/>
                </a:solidFill>
              </a:rPr>
              <a:t>75KVA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B9ED50-9267-3FAB-3E61-5F40CFFEBF71}"/>
              </a:ext>
            </a:extLst>
          </p:cNvPr>
          <p:cNvSpPr txBox="1"/>
          <p:nvPr/>
        </p:nvSpPr>
        <p:spPr>
          <a:xfrm>
            <a:off x="5405723" y="1147106"/>
            <a:ext cx="1676395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b="1" dirty="0">
                <a:solidFill>
                  <a:srgbClr val="262626"/>
                </a:solidFill>
              </a:rPr>
              <a:t>Εκκολαπτήριο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DA83C9C-E475-9044-3212-DD9FE40DCB11}"/>
              </a:ext>
            </a:extLst>
          </p:cNvPr>
          <p:cNvSpPr txBox="1"/>
          <p:nvPr/>
        </p:nvSpPr>
        <p:spPr>
          <a:xfrm>
            <a:off x="4953002" y="2095750"/>
            <a:ext cx="1676395" cy="30777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l-GR" b="1" dirty="0" err="1">
                <a:solidFill>
                  <a:srgbClr val="262626"/>
                </a:solidFill>
              </a:rPr>
              <a:t>Προπάχυνση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" name="Google Shape;244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1200" y="3124200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31"/>
          <p:cNvSpPr/>
          <p:nvPr/>
        </p:nvSpPr>
        <p:spPr>
          <a:xfrm>
            <a:off x="484096" y="470925"/>
            <a:ext cx="4381009" cy="5892104"/>
          </a:xfrm>
          <a:custGeom>
            <a:avLst/>
            <a:gdLst/>
            <a:ahLst/>
            <a:cxnLst/>
            <a:rect l="l" t="t" r="r" b="b"/>
            <a:pathLst>
              <a:path w="4381009" h="5892104" extrusionOk="0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6" name="Google Shape;246;p31"/>
          <p:cNvSpPr txBox="1">
            <a:spLocks noGrp="1"/>
          </p:cNvSpPr>
          <p:nvPr>
            <p:ph type="title"/>
          </p:nvPr>
        </p:nvSpPr>
        <p:spPr>
          <a:xfrm>
            <a:off x="863029" y="1012004"/>
            <a:ext cx="3416158" cy="4795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>
              <a:buClr>
                <a:srgbClr val="FFFFFF"/>
              </a:buClr>
              <a:buSzPts val="4400"/>
            </a:pPr>
            <a:r>
              <a:rPr lang="el-GR" dirty="0">
                <a:solidFill>
                  <a:srgbClr val="FFFFFF"/>
                </a:solidFill>
              </a:rPr>
              <a:t>Υψηλός έλεγχος και σεβασμός στο περιβάλλον</a:t>
            </a:r>
            <a:endParaRPr dirty="0">
              <a:solidFill>
                <a:srgbClr val="FFFFFF"/>
              </a:solidFill>
            </a:endParaRPr>
          </a:p>
        </p:txBody>
      </p:sp>
      <p:grpSp>
        <p:nvGrpSpPr>
          <p:cNvPr id="247" name="Google Shape;247;p31"/>
          <p:cNvGrpSpPr/>
          <p:nvPr/>
        </p:nvGrpSpPr>
        <p:grpSpPr>
          <a:xfrm>
            <a:off x="5194300" y="572967"/>
            <a:ext cx="6513603" cy="5681339"/>
            <a:chOff x="0" y="102043"/>
            <a:chExt cx="6513603" cy="5681339"/>
          </a:xfrm>
        </p:grpSpPr>
        <p:sp>
          <p:nvSpPr>
            <p:cNvPr id="248" name="Google Shape;248;p31"/>
            <p:cNvSpPr/>
            <p:nvPr/>
          </p:nvSpPr>
          <p:spPr>
            <a:xfrm>
              <a:off x="0" y="102043"/>
              <a:ext cx="6513603" cy="107406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249;p31"/>
            <p:cNvSpPr txBox="1"/>
            <p:nvPr/>
          </p:nvSpPr>
          <p:spPr>
            <a:xfrm>
              <a:off x="52431" y="154474"/>
              <a:ext cx="6408741" cy="9691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102850" rIns="102850" bIns="102850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700"/>
              </a:pPr>
              <a:r>
                <a:rPr lang="el-GR" sz="2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Η ΧΑΜΗΛΉ ΙΧΘΥΟΠΥΚΝΌΤΗΤΑ ΣΕ ΚΆΘΕ ΚΛΩΒΟ ΔΕΝ ΞΕΠΕΡΝΆ ΠΟΤΈ ΤΑ 10 K</a:t>
              </a:r>
              <a:r>
                <a:rPr lang="en-US" sz="2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</a:t>
              </a:r>
              <a:r>
                <a:rPr lang="el-GR" sz="2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/</a:t>
              </a:r>
              <a:r>
                <a:rPr lang="en-US" sz="2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</a:t>
              </a:r>
              <a:r>
                <a:rPr lang="en-US" sz="2000" baseline="30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endParaRPr sz="2700" b="0" i="0" u="none" strike="noStrike" cap="none" baseline="300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50" name="Google Shape;250;p31"/>
            <p:cNvSpPr/>
            <p:nvPr/>
          </p:nvSpPr>
          <p:spPr>
            <a:xfrm>
              <a:off x="0" y="1253863"/>
              <a:ext cx="6513603" cy="1074060"/>
            </a:xfrm>
            <a:prstGeom prst="roundRect">
              <a:avLst>
                <a:gd name="adj" fmla="val 16667"/>
              </a:avLst>
            </a:prstGeom>
            <a:solidFill>
              <a:srgbClr val="D7785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251;p31"/>
            <p:cNvSpPr txBox="1"/>
            <p:nvPr/>
          </p:nvSpPr>
          <p:spPr>
            <a:xfrm>
              <a:off x="52431" y="1306294"/>
              <a:ext cx="6408741" cy="9691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102850" rIns="102850" bIns="102850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700"/>
              </a:pPr>
              <a:r>
                <a:rPr lang="el-GR" sz="2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ΦΥΣΙΚΉ ΕΚΤΡΟΦΉ ΧΩΡΊΣ ΧΡΉΣΗ ΦΑΡΜΆΚΩΝ Ή ΕΜΒΟΛΙΑΣΜΟΎ</a:t>
              </a:r>
              <a:endParaRPr sz="1100" dirty="0"/>
            </a:p>
          </p:txBody>
        </p:sp>
        <p:sp>
          <p:nvSpPr>
            <p:cNvPr id="252" name="Google Shape;252;p31"/>
            <p:cNvSpPr/>
            <p:nvPr/>
          </p:nvSpPr>
          <p:spPr>
            <a:xfrm>
              <a:off x="0" y="2405683"/>
              <a:ext cx="6513603" cy="1074060"/>
            </a:xfrm>
            <a:prstGeom prst="roundRect">
              <a:avLst>
                <a:gd name="adj" fmla="val 16667"/>
              </a:avLst>
            </a:prstGeom>
            <a:solidFill>
              <a:srgbClr val="C47F6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253;p31"/>
            <p:cNvSpPr txBox="1"/>
            <p:nvPr/>
          </p:nvSpPr>
          <p:spPr>
            <a:xfrm>
              <a:off x="52431" y="2458114"/>
              <a:ext cx="6408741" cy="9691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102850" rIns="102850" bIns="1028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l-GR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ΤΡΟΦΕΣ ΧΩΡΙΣ ΓΤΟ (</a:t>
              </a:r>
              <a:r>
                <a:rPr lang="en-US" sz="24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GMO)</a:t>
              </a:r>
              <a:endParaRPr sz="1200" dirty="0"/>
            </a:p>
          </p:txBody>
        </p:sp>
        <p:sp>
          <p:nvSpPr>
            <p:cNvPr id="254" name="Google Shape;254;p31"/>
            <p:cNvSpPr/>
            <p:nvPr/>
          </p:nvSpPr>
          <p:spPr>
            <a:xfrm>
              <a:off x="0" y="3557503"/>
              <a:ext cx="6513603" cy="1074060"/>
            </a:xfrm>
            <a:prstGeom prst="roundRect">
              <a:avLst>
                <a:gd name="adj" fmla="val 16667"/>
              </a:avLst>
            </a:prstGeom>
            <a:solidFill>
              <a:srgbClr val="B38E8A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255;p31"/>
            <p:cNvSpPr txBox="1"/>
            <p:nvPr/>
          </p:nvSpPr>
          <p:spPr>
            <a:xfrm>
              <a:off x="52431" y="3609934"/>
              <a:ext cx="6408741" cy="9691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102850" rIns="102850" bIns="102850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700"/>
                <a:buFont typeface="Calibri"/>
                <a:buNone/>
              </a:pPr>
              <a:r>
                <a:rPr lang="el-GR" sz="24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ΜΟΝΟ ΜΗΧ</a:t>
              </a:r>
              <a:r>
                <a:rPr lang="el-GR" sz="24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ΑΝΙΚΟΣ ΚΑΘΑΡΙΣΜΟΣ ΔΙΧΤΥΩΝ</a:t>
              </a:r>
              <a:endParaRPr sz="1200" dirty="0"/>
            </a:p>
          </p:txBody>
        </p:sp>
        <p:sp>
          <p:nvSpPr>
            <p:cNvPr id="256" name="Google Shape;256;p31"/>
            <p:cNvSpPr/>
            <p:nvPr/>
          </p:nvSpPr>
          <p:spPr>
            <a:xfrm>
              <a:off x="0" y="4709322"/>
              <a:ext cx="6513603" cy="1074060"/>
            </a:xfrm>
            <a:prstGeom prst="roundRect">
              <a:avLst>
                <a:gd name="adj" fmla="val 16667"/>
              </a:avLst>
            </a:prstGeom>
            <a:solidFill>
              <a:srgbClr val="A4A4A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57" name="Google Shape;257;p31"/>
            <p:cNvSpPr txBox="1"/>
            <p:nvPr/>
          </p:nvSpPr>
          <p:spPr>
            <a:xfrm>
              <a:off x="52431" y="4761753"/>
              <a:ext cx="6408741" cy="96919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02850" tIns="102850" rIns="102850" bIns="102850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2700"/>
              </a:pPr>
              <a:r>
                <a:rPr lang="el-GR" sz="24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ΠΙΣΤΟΠΟΙΗΜΕΝΕΣ ΔΙΑΔΙΚΑΣΙΕΣ</a:t>
              </a:r>
              <a:endParaRPr sz="1200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720A7C8-EB01-56E3-7599-EE4BD25DF1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800" y="6312610"/>
            <a:ext cx="1755594" cy="54538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8CA686B-1CA2-D529-7CA8-F422A8C8ED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6792" y="6312610"/>
            <a:ext cx="1755594" cy="545389"/>
          </a:xfrm>
          <a:prstGeom prst="rect">
            <a:avLst/>
          </a:prstGeom>
        </p:spPr>
      </p:pic>
      <p:pic>
        <p:nvPicPr>
          <p:cNvPr id="262" name="Google Shape;262;p3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85945" y="2525110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32"/>
          <p:cNvSpPr/>
          <p:nvPr/>
        </p:nvSpPr>
        <p:spPr>
          <a:xfrm>
            <a:off x="484097" y="470925"/>
            <a:ext cx="4381009" cy="5892104"/>
          </a:xfrm>
          <a:custGeom>
            <a:avLst/>
            <a:gdLst/>
            <a:ahLst/>
            <a:cxnLst/>
            <a:rect l="l" t="t" r="r" b="b"/>
            <a:pathLst>
              <a:path w="4381009" h="5892104" extrusionOk="0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32"/>
          <p:cNvSpPr txBox="1">
            <a:spLocks noGrp="1"/>
          </p:cNvSpPr>
          <p:nvPr>
            <p:ph type="title"/>
          </p:nvPr>
        </p:nvSpPr>
        <p:spPr>
          <a:xfrm>
            <a:off x="863033" y="1012004"/>
            <a:ext cx="3416159" cy="4795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buClr>
                <a:srgbClr val="FFFFFF"/>
              </a:buClr>
              <a:buSzPts val="4400"/>
            </a:pPr>
            <a:r>
              <a:rPr lang="el-GR" dirty="0">
                <a:solidFill>
                  <a:srgbClr val="FFFFFF"/>
                </a:solidFill>
              </a:rPr>
              <a:t>Η Φιλοσοφία μας</a:t>
            </a:r>
            <a:endParaRPr dirty="0">
              <a:solidFill>
                <a:srgbClr val="FFFFFF"/>
              </a:solidFill>
            </a:endParaRPr>
          </a:p>
        </p:txBody>
      </p:sp>
      <p:grpSp>
        <p:nvGrpSpPr>
          <p:cNvPr id="265" name="Google Shape;265;p32"/>
          <p:cNvGrpSpPr/>
          <p:nvPr/>
        </p:nvGrpSpPr>
        <p:grpSpPr>
          <a:xfrm>
            <a:off x="5391807" y="488728"/>
            <a:ext cx="6513603" cy="5880541"/>
            <a:chOff x="0" y="2442"/>
            <a:chExt cx="6513603" cy="5880541"/>
          </a:xfrm>
        </p:grpSpPr>
        <p:sp>
          <p:nvSpPr>
            <p:cNvPr id="266" name="Google Shape;266;p32"/>
            <p:cNvSpPr/>
            <p:nvPr/>
          </p:nvSpPr>
          <p:spPr>
            <a:xfrm>
              <a:off x="0" y="2442"/>
              <a:ext cx="6513603" cy="1238008"/>
            </a:xfrm>
            <a:prstGeom prst="roundRect">
              <a:avLst>
                <a:gd name="adj" fmla="val 10000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32"/>
            <p:cNvSpPr/>
            <p:nvPr/>
          </p:nvSpPr>
          <p:spPr>
            <a:xfrm>
              <a:off x="374497" y="280994"/>
              <a:ext cx="680904" cy="680904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268;p32"/>
            <p:cNvSpPr/>
            <p:nvPr/>
          </p:nvSpPr>
          <p:spPr>
            <a:xfrm>
              <a:off x="1429900" y="2442"/>
              <a:ext cx="5083703" cy="1238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32"/>
            <p:cNvSpPr txBox="1"/>
            <p:nvPr/>
          </p:nvSpPr>
          <p:spPr>
            <a:xfrm>
              <a:off x="1429900" y="2442"/>
              <a:ext cx="5083703" cy="1238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1000" tIns="131000" rIns="131000" bIns="131000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dk1"/>
                </a:buClr>
                <a:buSzPts val="2200"/>
              </a:pPr>
              <a:r>
                <a:rPr lang="el-GR" sz="2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Συνεχής Παραγωγή</a:t>
              </a:r>
              <a:endParaRPr dirty="0"/>
            </a:p>
          </p:txBody>
        </p:sp>
        <p:sp>
          <p:nvSpPr>
            <p:cNvPr id="270" name="Google Shape;270;p32"/>
            <p:cNvSpPr/>
            <p:nvPr/>
          </p:nvSpPr>
          <p:spPr>
            <a:xfrm>
              <a:off x="0" y="1549953"/>
              <a:ext cx="6513603" cy="1238008"/>
            </a:xfrm>
            <a:prstGeom prst="roundRect">
              <a:avLst>
                <a:gd name="adj" fmla="val 10000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32"/>
            <p:cNvSpPr/>
            <p:nvPr/>
          </p:nvSpPr>
          <p:spPr>
            <a:xfrm>
              <a:off x="374497" y="1828505"/>
              <a:ext cx="680904" cy="680904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272;p32"/>
            <p:cNvSpPr/>
            <p:nvPr/>
          </p:nvSpPr>
          <p:spPr>
            <a:xfrm>
              <a:off x="1429900" y="1549953"/>
              <a:ext cx="5083703" cy="1238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273;p32"/>
            <p:cNvSpPr txBox="1"/>
            <p:nvPr/>
          </p:nvSpPr>
          <p:spPr>
            <a:xfrm>
              <a:off x="1429900" y="1549953"/>
              <a:ext cx="5083703" cy="1238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1000" tIns="131000" rIns="131000" bIns="131000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dk1"/>
                </a:buClr>
                <a:buSzPts val="2200"/>
              </a:pPr>
              <a:r>
                <a:rPr lang="el-GR" sz="2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Αμέτρητοι ποιοτικοί και ποσοτικοί έλεγχοι</a:t>
              </a:r>
              <a:endParaRPr dirty="0"/>
            </a:p>
          </p:txBody>
        </p:sp>
        <p:sp>
          <p:nvSpPr>
            <p:cNvPr id="274" name="Google Shape;274;p32"/>
            <p:cNvSpPr/>
            <p:nvPr/>
          </p:nvSpPr>
          <p:spPr>
            <a:xfrm>
              <a:off x="0" y="3097464"/>
              <a:ext cx="6513603" cy="1238008"/>
            </a:xfrm>
            <a:prstGeom prst="roundRect">
              <a:avLst>
                <a:gd name="adj" fmla="val 10000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32"/>
            <p:cNvSpPr/>
            <p:nvPr/>
          </p:nvSpPr>
          <p:spPr>
            <a:xfrm>
              <a:off x="374497" y="3376016"/>
              <a:ext cx="680904" cy="680904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32"/>
            <p:cNvSpPr/>
            <p:nvPr/>
          </p:nvSpPr>
          <p:spPr>
            <a:xfrm>
              <a:off x="1429900" y="3097464"/>
              <a:ext cx="5083703" cy="1238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32"/>
            <p:cNvSpPr txBox="1"/>
            <p:nvPr/>
          </p:nvSpPr>
          <p:spPr>
            <a:xfrm>
              <a:off x="1429900" y="3097464"/>
              <a:ext cx="5083703" cy="1238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1000" tIns="131000" rIns="131000" bIns="131000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dk1"/>
                </a:buClr>
                <a:buSzPts val="2200"/>
              </a:pPr>
              <a:r>
                <a:rPr lang="el-GR" sz="2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Επενδύσεις που μπορούν να δώσουν στο τελικό προϊόν ανώτερη ποιότητα</a:t>
              </a:r>
              <a:endParaRPr dirty="0"/>
            </a:p>
          </p:txBody>
        </p:sp>
        <p:sp>
          <p:nvSpPr>
            <p:cNvPr id="278" name="Google Shape;278;p32"/>
            <p:cNvSpPr/>
            <p:nvPr/>
          </p:nvSpPr>
          <p:spPr>
            <a:xfrm>
              <a:off x="0" y="4644975"/>
              <a:ext cx="6513603" cy="1238008"/>
            </a:xfrm>
            <a:prstGeom prst="roundRect">
              <a:avLst>
                <a:gd name="adj" fmla="val 10000"/>
              </a:avLst>
            </a:prstGeom>
            <a:solidFill>
              <a:srgbClr val="F2F2F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32"/>
            <p:cNvSpPr/>
            <p:nvPr/>
          </p:nvSpPr>
          <p:spPr>
            <a:xfrm>
              <a:off x="374497" y="4923527"/>
              <a:ext cx="680904" cy="680904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32"/>
            <p:cNvSpPr/>
            <p:nvPr/>
          </p:nvSpPr>
          <p:spPr>
            <a:xfrm>
              <a:off x="1429900" y="4644975"/>
              <a:ext cx="5083703" cy="1238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1" name="Google Shape;281;p32"/>
            <p:cNvSpPr txBox="1"/>
            <p:nvPr/>
          </p:nvSpPr>
          <p:spPr>
            <a:xfrm>
              <a:off x="1429900" y="4644975"/>
              <a:ext cx="5083703" cy="123800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31000" tIns="131000" rIns="131000" bIns="131000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dk1"/>
                </a:buClr>
                <a:buSzPts val="2200"/>
              </a:pPr>
              <a:r>
                <a:rPr lang="el-GR" sz="22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Πρόσληψη εξειδικευμένου προσωπικού</a:t>
              </a:r>
              <a:endParaRPr dirty="0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185781" y="3124199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287" name="Google Shape;287;p33"/>
          <p:cNvSpPr/>
          <p:nvPr/>
        </p:nvSpPr>
        <p:spPr>
          <a:xfrm>
            <a:off x="484096" y="470925"/>
            <a:ext cx="4381009" cy="5892104"/>
          </a:xfrm>
          <a:custGeom>
            <a:avLst/>
            <a:gdLst/>
            <a:ahLst/>
            <a:cxnLst/>
            <a:rect l="l" t="t" r="r" b="b"/>
            <a:pathLst>
              <a:path w="4381009" h="5892104" extrusionOk="0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33"/>
          <p:cNvSpPr txBox="1">
            <a:spLocks noGrp="1"/>
          </p:cNvSpPr>
          <p:nvPr>
            <p:ph type="title"/>
          </p:nvPr>
        </p:nvSpPr>
        <p:spPr>
          <a:xfrm>
            <a:off x="863029" y="1012004"/>
            <a:ext cx="3433668" cy="47954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buClr>
                <a:srgbClr val="FFFFFF"/>
              </a:buClr>
              <a:buSzPts val="4400"/>
            </a:pPr>
            <a:r>
              <a:rPr lang="el-GR" sz="4000" dirty="0">
                <a:solidFill>
                  <a:srgbClr val="FFFFFF"/>
                </a:solidFill>
              </a:rPr>
              <a:t>Οι</a:t>
            </a:r>
            <a:br>
              <a:rPr lang="el-GR" sz="4000" dirty="0">
                <a:solidFill>
                  <a:srgbClr val="FFFFFF"/>
                </a:solidFill>
              </a:rPr>
            </a:br>
            <a:r>
              <a:rPr lang="el-GR" sz="4000" dirty="0">
                <a:solidFill>
                  <a:srgbClr val="FFFFFF"/>
                </a:solidFill>
              </a:rPr>
              <a:t>Εγκαταστάσεις μας</a:t>
            </a:r>
            <a:endParaRPr sz="4000" dirty="0">
              <a:solidFill>
                <a:srgbClr val="FFFFFF"/>
              </a:solidFill>
            </a:endParaRPr>
          </a:p>
        </p:txBody>
      </p:sp>
      <p:grpSp>
        <p:nvGrpSpPr>
          <p:cNvPr id="289" name="Google Shape;289;p33"/>
          <p:cNvGrpSpPr/>
          <p:nvPr/>
        </p:nvGrpSpPr>
        <p:grpSpPr>
          <a:xfrm>
            <a:off x="4865105" y="932329"/>
            <a:ext cx="7174497" cy="5175218"/>
            <a:chOff x="0" y="586992"/>
            <a:chExt cx="6977850" cy="5049630"/>
          </a:xfrm>
        </p:grpSpPr>
        <p:sp>
          <p:nvSpPr>
            <p:cNvPr id="290" name="Google Shape;290;p33"/>
            <p:cNvSpPr/>
            <p:nvPr/>
          </p:nvSpPr>
          <p:spPr>
            <a:xfrm>
              <a:off x="0" y="586992"/>
              <a:ext cx="6977850" cy="455715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1" name="Google Shape;291;p33"/>
            <p:cNvSpPr txBox="1"/>
            <p:nvPr/>
          </p:nvSpPr>
          <p:spPr>
            <a:xfrm>
              <a:off x="22246" y="609238"/>
              <a:ext cx="6933358" cy="411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1900"/>
              </a:pPr>
              <a:r>
                <a:rPr lang="el-GR" sz="19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Ένα από τα πιο σύγχρονα συσκευαστήρια</a:t>
              </a:r>
              <a:r>
                <a:rPr lang="en-US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(EL 39.S.90 EEC) 400 </a:t>
              </a:r>
              <a:r>
                <a:rPr lang="en-US" sz="19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</a:t>
              </a:r>
              <a:r>
                <a:rPr lang="en-US" sz="1900" baseline="30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dirty="0"/>
            </a:p>
          </p:txBody>
        </p:sp>
        <p:sp>
          <p:nvSpPr>
            <p:cNvPr id="292" name="Google Shape;292;p33"/>
            <p:cNvSpPr/>
            <p:nvPr/>
          </p:nvSpPr>
          <p:spPr>
            <a:xfrm>
              <a:off x="0" y="1097427"/>
              <a:ext cx="6977850" cy="455715"/>
            </a:xfrm>
            <a:prstGeom prst="roundRect">
              <a:avLst>
                <a:gd name="adj" fmla="val 16667"/>
              </a:avLst>
            </a:prstGeom>
            <a:solidFill>
              <a:srgbClr val="E2783F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3" name="Google Shape;293;p33"/>
            <p:cNvSpPr txBox="1"/>
            <p:nvPr/>
          </p:nvSpPr>
          <p:spPr>
            <a:xfrm>
              <a:off x="22246" y="1119673"/>
              <a:ext cx="6933358" cy="411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1900"/>
              </a:pPr>
              <a:r>
                <a:rPr lang="el-GR" sz="19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Αποθήκες υλικού συσκευασίας</a:t>
              </a:r>
              <a:r>
                <a:rPr lang="en-US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300 m</a:t>
              </a:r>
              <a:r>
                <a:rPr lang="en-US" sz="1900" b="0" i="0" u="none" strike="noStrike" cap="none" baseline="30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baseline="30000" dirty="0"/>
            </a:p>
          </p:txBody>
        </p:sp>
        <p:sp>
          <p:nvSpPr>
            <p:cNvPr id="294" name="Google Shape;294;p33"/>
            <p:cNvSpPr/>
            <p:nvPr/>
          </p:nvSpPr>
          <p:spPr>
            <a:xfrm>
              <a:off x="0" y="1607862"/>
              <a:ext cx="6977850" cy="455715"/>
            </a:xfrm>
            <a:prstGeom prst="roundRect">
              <a:avLst>
                <a:gd name="adj" fmla="val 16667"/>
              </a:avLst>
            </a:prstGeom>
            <a:solidFill>
              <a:srgbClr val="D9794D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5" name="Google Shape;295;p33"/>
            <p:cNvSpPr txBox="1"/>
            <p:nvPr/>
          </p:nvSpPr>
          <p:spPr>
            <a:xfrm>
              <a:off x="22246" y="1630108"/>
              <a:ext cx="6933358" cy="411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1900"/>
              </a:pPr>
              <a:r>
                <a:rPr lang="el-GR" sz="19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Γραφεία</a:t>
              </a:r>
              <a:r>
                <a:rPr lang="en-US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100 </a:t>
              </a:r>
              <a:r>
                <a:rPr lang="en-US" sz="19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</a:t>
              </a:r>
              <a:r>
                <a:rPr lang="en-US" sz="1900" baseline="30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dirty="0"/>
            </a:p>
          </p:txBody>
        </p:sp>
        <p:sp>
          <p:nvSpPr>
            <p:cNvPr id="296" name="Google Shape;296;p33"/>
            <p:cNvSpPr/>
            <p:nvPr/>
          </p:nvSpPr>
          <p:spPr>
            <a:xfrm>
              <a:off x="0" y="2118297"/>
              <a:ext cx="6977850" cy="455715"/>
            </a:xfrm>
            <a:prstGeom prst="roundRect">
              <a:avLst>
                <a:gd name="adj" fmla="val 16667"/>
              </a:avLst>
            </a:prstGeom>
            <a:solidFill>
              <a:srgbClr val="D07A5B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7" name="Google Shape;297;p33"/>
            <p:cNvSpPr txBox="1"/>
            <p:nvPr/>
          </p:nvSpPr>
          <p:spPr>
            <a:xfrm>
              <a:off x="22246" y="2140543"/>
              <a:ext cx="6933358" cy="411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1900"/>
              </a:pPr>
              <a:r>
                <a:rPr lang="en-US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Logistic area of 2500 </a:t>
              </a:r>
              <a:r>
                <a:rPr lang="en-US" sz="19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</a:t>
              </a:r>
              <a:r>
                <a:rPr lang="en-US" sz="1900" baseline="30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dirty="0"/>
            </a:p>
          </p:txBody>
        </p:sp>
        <p:sp>
          <p:nvSpPr>
            <p:cNvPr id="298" name="Google Shape;298;p33"/>
            <p:cNvSpPr/>
            <p:nvPr/>
          </p:nvSpPr>
          <p:spPr>
            <a:xfrm>
              <a:off x="0" y="2628732"/>
              <a:ext cx="6977850" cy="455715"/>
            </a:xfrm>
            <a:prstGeom prst="roundRect">
              <a:avLst>
                <a:gd name="adj" fmla="val 16667"/>
              </a:avLst>
            </a:prstGeom>
            <a:solidFill>
              <a:srgbClr val="C87E68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3"/>
            <p:cNvSpPr txBox="1"/>
            <p:nvPr/>
          </p:nvSpPr>
          <p:spPr>
            <a:xfrm>
              <a:off x="22246" y="2650978"/>
              <a:ext cx="6933358" cy="411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1900"/>
              </a:pPr>
              <a:r>
                <a:rPr lang="el-GR" sz="19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Αποθήκη τροφών – πρώτων υλών </a:t>
              </a:r>
              <a:r>
                <a:rPr lang="en-US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300 </a:t>
              </a:r>
              <a:r>
                <a:rPr lang="en-US" sz="19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</a:t>
              </a:r>
              <a:r>
                <a:rPr lang="en-US" sz="1900" baseline="30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dirty="0"/>
            </a:p>
          </p:txBody>
        </p:sp>
        <p:sp>
          <p:nvSpPr>
            <p:cNvPr id="300" name="Google Shape;300;p33"/>
            <p:cNvSpPr/>
            <p:nvPr/>
          </p:nvSpPr>
          <p:spPr>
            <a:xfrm>
              <a:off x="0" y="3139167"/>
              <a:ext cx="6977850" cy="455715"/>
            </a:xfrm>
            <a:prstGeom prst="roundRect">
              <a:avLst>
                <a:gd name="adj" fmla="val 16667"/>
              </a:avLst>
            </a:prstGeom>
            <a:solidFill>
              <a:srgbClr val="BF8275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33"/>
            <p:cNvSpPr txBox="1"/>
            <p:nvPr/>
          </p:nvSpPr>
          <p:spPr>
            <a:xfrm>
              <a:off x="22246" y="3161413"/>
              <a:ext cx="6933358" cy="411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1900"/>
              </a:pPr>
              <a:r>
                <a:rPr lang="el-GR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Εκκολαπτήριο</a:t>
              </a:r>
              <a:r>
                <a:rPr lang="en-US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1900 </a:t>
              </a:r>
              <a:r>
                <a:rPr lang="en-US" sz="19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</a:t>
              </a:r>
              <a:r>
                <a:rPr lang="en-US" sz="1900" baseline="30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dirty="0"/>
            </a:p>
          </p:txBody>
        </p:sp>
        <p:sp>
          <p:nvSpPr>
            <p:cNvPr id="302" name="Google Shape;302;p33"/>
            <p:cNvSpPr/>
            <p:nvPr/>
          </p:nvSpPr>
          <p:spPr>
            <a:xfrm>
              <a:off x="0" y="3649602"/>
              <a:ext cx="6977850" cy="455715"/>
            </a:xfrm>
            <a:prstGeom prst="roundRect">
              <a:avLst>
                <a:gd name="adj" fmla="val 16667"/>
              </a:avLst>
            </a:prstGeom>
            <a:solidFill>
              <a:srgbClr val="B88881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33"/>
            <p:cNvSpPr txBox="1"/>
            <p:nvPr/>
          </p:nvSpPr>
          <p:spPr>
            <a:xfrm>
              <a:off x="22246" y="3671848"/>
              <a:ext cx="6933358" cy="411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1900"/>
              </a:pPr>
              <a:r>
                <a:rPr lang="el-GR" sz="19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Προπάχυνση</a:t>
              </a:r>
              <a:r>
                <a:rPr lang="el-GR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με δεξαμενές όγκου</a:t>
              </a:r>
              <a:r>
                <a:rPr lang="en-US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500 </a:t>
              </a:r>
              <a:r>
                <a:rPr lang="en-US" sz="19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</a:t>
              </a:r>
              <a:r>
                <a:rPr lang="el-GR" sz="1900" baseline="30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3</a:t>
              </a:r>
              <a:r>
                <a:rPr lang="en-US" sz="1900" baseline="30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endParaRPr dirty="0"/>
            </a:p>
          </p:txBody>
        </p:sp>
        <p:sp>
          <p:nvSpPr>
            <p:cNvPr id="304" name="Google Shape;304;p33"/>
            <p:cNvSpPr/>
            <p:nvPr/>
          </p:nvSpPr>
          <p:spPr>
            <a:xfrm>
              <a:off x="0" y="4160037"/>
              <a:ext cx="6977850" cy="455715"/>
            </a:xfrm>
            <a:prstGeom prst="roundRect">
              <a:avLst>
                <a:gd name="adj" fmla="val 16667"/>
              </a:avLst>
            </a:prstGeom>
            <a:solidFill>
              <a:srgbClr val="B0908E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3"/>
            <p:cNvSpPr txBox="1"/>
            <p:nvPr/>
          </p:nvSpPr>
          <p:spPr>
            <a:xfrm>
              <a:off x="22246" y="4182283"/>
              <a:ext cx="6933358" cy="411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lt1"/>
                </a:buClr>
                <a:buSzPts val="1900"/>
              </a:pPr>
              <a:r>
                <a:rPr lang="el-GR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Δυνατότητα </a:t>
              </a:r>
              <a:r>
                <a:rPr lang="el-GR" sz="19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π</a:t>
              </a:r>
              <a:r>
                <a:rPr lang="el-GR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αραγωγής τροφών</a:t>
              </a:r>
              <a:r>
                <a:rPr lang="en-US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1000 </a:t>
              </a:r>
              <a:r>
                <a:rPr lang="en-US" sz="19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</a:t>
              </a:r>
              <a:r>
                <a:rPr lang="en-US" sz="1900" baseline="30000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2</a:t>
              </a:r>
              <a:endParaRPr dirty="0"/>
            </a:p>
          </p:txBody>
        </p:sp>
        <p:sp>
          <p:nvSpPr>
            <p:cNvPr id="306" name="Google Shape;306;p33"/>
            <p:cNvSpPr/>
            <p:nvPr/>
          </p:nvSpPr>
          <p:spPr>
            <a:xfrm>
              <a:off x="0" y="4670472"/>
              <a:ext cx="6977850" cy="455715"/>
            </a:xfrm>
            <a:prstGeom prst="roundRect">
              <a:avLst>
                <a:gd name="adj" fmla="val 16667"/>
              </a:avLst>
            </a:prstGeom>
            <a:solidFill>
              <a:srgbClr val="AA9A99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7" name="Google Shape;307;p33"/>
            <p:cNvSpPr txBox="1"/>
            <p:nvPr/>
          </p:nvSpPr>
          <p:spPr>
            <a:xfrm>
              <a:off x="22246" y="4692718"/>
              <a:ext cx="6933358" cy="411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l-GR" sz="1900" b="0" i="0" u="none" strike="noStrike" cap="none" dirty="0" err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Ιχθυοκλωβοί</a:t>
              </a:r>
              <a:r>
                <a:rPr lang="el-GR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1900" b="0" i="0" u="none" strike="noStrike" cap="none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80m, 60m and 40m diameter</a:t>
              </a:r>
              <a:endParaRPr dirty="0"/>
            </a:p>
          </p:txBody>
        </p:sp>
        <p:sp>
          <p:nvSpPr>
            <p:cNvPr id="308" name="Google Shape;308;p33"/>
            <p:cNvSpPr/>
            <p:nvPr/>
          </p:nvSpPr>
          <p:spPr>
            <a:xfrm>
              <a:off x="0" y="5180907"/>
              <a:ext cx="6977850" cy="455715"/>
            </a:xfrm>
            <a:prstGeom prst="roundRect">
              <a:avLst>
                <a:gd name="adj" fmla="val 16667"/>
              </a:avLst>
            </a:prstGeom>
            <a:solidFill>
              <a:srgbClr val="A4A4A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9" name="Google Shape;309;p33"/>
            <p:cNvSpPr txBox="1"/>
            <p:nvPr/>
          </p:nvSpPr>
          <p:spPr>
            <a:xfrm>
              <a:off x="22246" y="5203153"/>
              <a:ext cx="6933358" cy="4112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72375" tIns="72375" rIns="72375" bIns="72375" anchor="ctr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900"/>
                <a:buFont typeface="Calibri"/>
                <a:buNone/>
              </a:pPr>
              <a:r>
                <a:rPr lang="el-GR" sz="1900" dirty="0">
                  <a:solidFill>
                    <a:schemeClr val="lt1"/>
                  </a:solidFill>
                  <a:latin typeface="Calibri"/>
                  <a:cs typeface="Calibri"/>
                  <a:sym typeface="Calibri"/>
                </a:rPr>
                <a:t>Αυτόματο </a:t>
              </a:r>
              <a:r>
                <a:rPr lang="el-GR" sz="1900" dirty="0" err="1">
                  <a:solidFill>
                    <a:schemeClr val="lt1"/>
                  </a:solidFill>
                  <a:latin typeface="Calibri"/>
                  <a:cs typeface="Calibri"/>
                  <a:sym typeface="Calibri"/>
                </a:rPr>
                <a:t>ταϊστικό</a:t>
              </a:r>
              <a:endParaRPr dirty="0"/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4592837D-1EA8-7AE5-73A3-F50DEDE3FD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800" y="6312610"/>
            <a:ext cx="1755594" cy="545389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lvl="0" algn="ctr">
              <a:buSzPts val="4400"/>
            </a:pPr>
            <a:r>
              <a:rPr lang="el-GR" dirty="0"/>
              <a:t>Τα στοιχεία του ΑΡΓΟΣΑΡΩΝΙΚΟΥ σήμερα</a:t>
            </a:r>
            <a:endParaRPr dirty="0"/>
          </a:p>
        </p:txBody>
      </p:sp>
      <p:grpSp>
        <p:nvGrpSpPr>
          <p:cNvPr id="315" name="Google Shape;315;p34"/>
          <p:cNvGrpSpPr/>
          <p:nvPr/>
        </p:nvGrpSpPr>
        <p:grpSpPr>
          <a:xfrm>
            <a:off x="678711" y="2716334"/>
            <a:ext cx="10824136" cy="2688404"/>
            <a:chOff x="166672" y="1025646"/>
            <a:chExt cx="10824136" cy="2688404"/>
          </a:xfrm>
        </p:grpSpPr>
        <p:sp>
          <p:nvSpPr>
            <p:cNvPr id="316" name="Google Shape;316;p34"/>
            <p:cNvSpPr/>
            <p:nvPr/>
          </p:nvSpPr>
          <p:spPr>
            <a:xfrm>
              <a:off x="215197" y="1225075"/>
              <a:ext cx="835849" cy="822596"/>
            </a:xfrm>
            <a:prstGeom prst="rect">
              <a:avLst/>
            </a:prstGeom>
            <a:blipFill rotWithShape="1">
              <a:blip r:embed="rId3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7" name="Google Shape;317;p34"/>
            <p:cNvSpPr/>
            <p:nvPr/>
          </p:nvSpPr>
          <p:spPr>
            <a:xfrm>
              <a:off x="166672" y="2050588"/>
              <a:ext cx="1436484" cy="782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8" name="Google Shape;318;p34"/>
            <p:cNvSpPr txBox="1"/>
            <p:nvPr/>
          </p:nvSpPr>
          <p:spPr>
            <a:xfrm>
              <a:off x="205650" y="2050588"/>
              <a:ext cx="1436484" cy="782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dk1"/>
                </a:buClr>
                <a:buSzPts val="1400"/>
              </a:pPr>
              <a:r>
                <a:rPr lang="el-GR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Ετήσια παραγωγή</a:t>
              </a:r>
            </a:p>
            <a:p>
              <a:pPr lvl="0">
                <a:lnSpc>
                  <a:spcPct val="90000"/>
                </a:lnSpc>
                <a:buClr>
                  <a:schemeClr val="dk1"/>
                </a:buClr>
                <a:buSzPts val="1400"/>
              </a:pPr>
              <a:r>
                <a:rPr lang="el-GR" sz="1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5</a:t>
              </a:r>
              <a:r>
                <a:rPr lang="en-US" sz="1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00tons</a:t>
              </a:r>
              <a:endParaRPr dirty="0"/>
            </a:p>
          </p:txBody>
        </p:sp>
        <p:sp>
          <p:nvSpPr>
            <p:cNvPr id="319" name="Google Shape;319;p34"/>
            <p:cNvSpPr/>
            <p:nvPr/>
          </p:nvSpPr>
          <p:spPr>
            <a:xfrm>
              <a:off x="166672" y="2877610"/>
              <a:ext cx="1436484" cy="8177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0" name="Google Shape;320;p34"/>
            <p:cNvSpPr txBox="1"/>
            <p:nvPr/>
          </p:nvSpPr>
          <p:spPr>
            <a:xfrm>
              <a:off x="166672" y="2884634"/>
              <a:ext cx="1436484" cy="8177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l-GR" sz="11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400</a:t>
              </a:r>
              <a:r>
                <a:rPr lang="en-US" sz="11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tons of seabream</a:t>
              </a:r>
              <a:endParaRPr dirty="0"/>
            </a:p>
            <a:p>
              <a:pPr marL="0" marR="0" lvl="0" indent="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n-US" sz="11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6</a:t>
              </a:r>
              <a:r>
                <a:rPr lang="en-US" sz="11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0tons of meagre</a:t>
              </a:r>
              <a:endParaRPr dirty="0"/>
            </a:p>
            <a:p>
              <a:pPr marL="0" marR="0" lvl="0" indent="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en-US" sz="1100" b="0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20tons of amberjack</a:t>
              </a:r>
            </a:p>
            <a:p>
              <a:pPr>
                <a:lnSpc>
                  <a:spcPct val="90000"/>
                </a:lnSpc>
                <a:spcBef>
                  <a:spcPts val="385"/>
                </a:spcBef>
                <a:buClr>
                  <a:schemeClr val="dk1"/>
                </a:buClr>
                <a:buSzPts val="1100"/>
              </a:pPr>
              <a:r>
                <a:rPr lang="en-US" sz="11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20tons of seabass</a:t>
              </a:r>
              <a:endParaRPr lang="en-US" sz="1100" dirty="0"/>
            </a:p>
            <a:p>
              <a:pPr marL="0" marR="0" lvl="0" indent="0" algn="l" rtl="0">
                <a:lnSpc>
                  <a:spcPct val="90000"/>
                </a:lnSpc>
                <a:spcBef>
                  <a:spcPts val="385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endParaRPr dirty="0"/>
            </a:p>
          </p:txBody>
        </p:sp>
        <p:sp>
          <p:nvSpPr>
            <p:cNvPr id="321" name="Google Shape;321;p34"/>
            <p:cNvSpPr/>
            <p:nvPr/>
          </p:nvSpPr>
          <p:spPr>
            <a:xfrm>
              <a:off x="2144825" y="1087070"/>
              <a:ext cx="850691" cy="835849"/>
            </a:xfrm>
            <a:prstGeom prst="rect">
              <a:avLst/>
            </a:pr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2" name="Google Shape;322;p34"/>
            <p:cNvSpPr/>
            <p:nvPr/>
          </p:nvSpPr>
          <p:spPr>
            <a:xfrm>
              <a:off x="2028502" y="2053901"/>
              <a:ext cx="1436484" cy="782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3" name="Google Shape;323;p34"/>
            <p:cNvSpPr txBox="1"/>
            <p:nvPr/>
          </p:nvSpPr>
          <p:spPr>
            <a:xfrm>
              <a:off x="2028502" y="2053901"/>
              <a:ext cx="1436484" cy="14459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dk1"/>
                </a:buClr>
                <a:buSzPts val="1400"/>
              </a:pPr>
              <a:r>
                <a:rPr lang="el-GR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Ολοκλήρωσε 7</a:t>
              </a:r>
            </a:p>
            <a:p>
              <a:pPr lvl="0">
                <a:lnSpc>
                  <a:spcPct val="90000"/>
                </a:lnSpc>
                <a:buClr>
                  <a:schemeClr val="dk1"/>
                </a:buClr>
                <a:buSzPts val="1400"/>
              </a:pPr>
              <a:r>
                <a:rPr lang="el-GR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Ερευνητικά </a:t>
              </a:r>
            </a:p>
            <a:p>
              <a:pPr lvl="0">
                <a:lnSpc>
                  <a:spcPct val="90000"/>
                </a:lnSpc>
                <a:buClr>
                  <a:schemeClr val="dk1"/>
                </a:buClr>
                <a:buSzPts val="1400"/>
              </a:pPr>
              <a:endParaRPr lang="el-GR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lvl="0">
                <a:lnSpc>
                  <a:spcPct val="90000"/>
                </a:lnSpc>
                <a:buClr>
                  <a:schemeClr val="dk1"/>
                </a:buClr>
                <a:buSzPts val="1400"/>
              </a:pPr>
              <a:r>
                <a:rPr lang="el-GR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Συμμετέχει 2 ερευνητικά προγράμματα (2026)</a:t>
              </a:r>
              <a:endParaRPr dirty="0"/>
            </a:p>
          </p:txBody>
        </p:sp>
        <p:sp>
          <p:nvSpPr>
            <p:cNvPr id="324" name="Google Shape;324;p34"/>
            <p:cNvSpPr/>
            <p:nvPr/>
          </p:nvSpPr>
          <p:spPr>
            <a:xfrm>
              <a:off x="2028502" y="2880923"/>
              <a:ext cx="1436484" cy="8177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5" name="Google Shape;325;p34"/>
            <p:cNvSpPr/>
            <p:nvPr/>
          </p:nvSpPr>
          <p:spPr>
            <a:xfrm>
              <a:off x="3934086" y="1072229"/>
              <a:ext cx="866075" cy="850691"/>
            </a:xfrm>
            <a:prstGeom prst="rect">
              <a:avLst/>
            </a:pr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6" name="Google Shape;326;p34"/>
            <p:cNvSpPr/>
            <p:nvPr/>
          </p:nvSpPr>
          <p:spPr>
            <a:xfrm>
              <a:off x="3898024" y="2057612"/>
              <a:ext cx="1436484" cy="782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7" name="Google Shape;327;p34"/>
            <p:cNvSpPr txBox="1"/>
            <p:nvPr/>
          </p:nvSpPr>
          <p:spPr>
            <a:xfrm>
              <a:off x="3898024" y="2057612"/>
              <a:ext cx="1436484" cy="782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dk1"/>
                </a:buClr>
                <a:buSzPts val="1400"/>
              </a:pPr>
              <a:r>
                <a:rPr lang="el-GR" sz="1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Πωλήσεις σε Ελλάδα, </a:t>
              </a:r>
              <a:r>
                <a:rPr lang="el-GR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ΕΕ και τις ΗΠΑ</a:t>
              </a:r>
              <a:endParaRPr dirty="0"/>
            </a:p>
          </p:txBody>
        </p:sp>
        <p:sp>
          <p:nvSpPr>
            <p:cNvPr id="328" name="Google Shape;328;p34"/>
            <p:cNvSpPr/>
            <p:nvPr/>
          </p:nvSpPr>
          <p:spPr>
            <a:xfrm>
              <a:off x="3898024" y="2884634"/>
              <a:ext cx="1436484" cy="8177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34"/>
            <p:cNvSpPr/>
            <p:nvPr/>
          </p:nvSpPr>
          <p:spPr>
            <a:xfrm>
              <a:off x="5702008" y="1056850"/>
              <a:ext cx="882018" cy="866070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34"/>
            <p:cNvSpPr/>
            <p:nvPr/>
          </p:nvSpPr>
          <p:spPr>
            <a:xfrm>
              <a:off x="5775518" y="2061457"/>
              <a:ext cx="1436484" cy="782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34"/>
            <p:cNvSpPr txBox="1"/>
            <p:nvPr/>
          </p:nvSpPr>
          <p:spPr>
            <a:xfrm>
              <a:off x="5775518" y="2061456"/>
              <a:ext cx="1436484" cy="129497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dk1"/>
                </a:buClr>
                <a:buSzPts val="1400"/>
              </a:pPr>
              <a:r>
                <a:rPr lang="en-US" sz="1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30% </a:t>
              </a:r>
              <a:r>
                <a:rPr lang="el-GR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της παραγωγής εξάγεται για υψηλής ποιότητας παιδικές τροφές</a:t>
              </a:r>
              <a:endParaRPr dirty="0"/>
            </a:p>
          </p:txBody>
        </p:sp>
        <p:sp>
          <p:nvSpPr>
            <p:cNvPr id="332" name="Google Shape;332;p34"/>
            <p:cNvSpPr/>
            <p:nvPr/>
          </p:nvSpPr>
          <p:spPr>
            <a:xfrm>
              <a:off x="5775518" y="2888478"/>
              <a:ext cx="1436484" cy="8177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3" name="Google Shape;333;p34"/>
            <p:cNvSpPr/>
            <p:nvPr/>
          </p:nvSpPr>
          <p:spPr>
            <a:xfrm>
              <a:off x="7695617" y="1040902"/>
              <a:ext cx="897272" cy="882018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4" name="Google Shape;334;p34"/>
            <p:cNvSpPr/>
            <p:nvPr/>
          </p:nvSpPr>
          <p:spPr>
            <a:xfrm>
              <a:off x="7660639" y="2065444"/>
              <a:ext cx="1436484" cy="782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5" name="Google Shape;335;p34"/>
            <p:cNvSpPr txBox="1"/>
            <p:nvPr/>
          </p:nvSpPr>
          <p:spPr>
            <a:xfrm>
              <a:off x="7660639" y="2065444"/>
              <a:ext cx="1436484" cy="782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dk1"/>
                </a:buClr>
                <a:buSzPts val="1400"/>
              </a:pPr>
              <a:r>
                <a:rPr lang="el-GR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Πλήρης ιχνηλασιμότητα</a:t>
              </a:r>
              <a:endParaRPr dirty="0"/>
            </a:p>
          </p:txBody>
        </p:sp>
        <p:sp>
          <p:nvSpPr>
            <p:cNvPr id="336" name="Google Shape;336;p34"/>
            <p:cNvSpPr/>
            <p:nvPr/>
          </p:nvSpPr>
          <p:spPr>
            <a:xfrm>
              <a:off x="7660639" y="2892465"/>
              <a:ext cx="1436484" cy="8177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7" name="Google Shape;337;p34"/>
            <p:cNvSpPr/>
            <p:nvPr/>
          </p:nvSpPr>
          <p:spPr>
            <a:xfrm>
              <a:off x="9667822" y="1025646"/>
              <a:ext cx="914402" cy="897272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8" name="Google Shape;338;p34"/>
            <p:cNvSpPr/>
            <p:nvPr/>
          </p:nvSpPr>
          <p:spPr>
            <a:xfrm>
              <a:off x="9554324" y="2069257"/>
              <a:ext cx="1436484" cy="7821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9" name="Google Shape;339;p34"/>
            <p:cNvSpPr txBox="1"/>
            <p:nvPr/>
          </p:nvSpPr>
          <p:spPr>
            <a:xfrm>
              <a:off x="9554324" y="2069257"/>
              <a:ext cx="1436484" cy="114635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lvl="0">
                <a:lnSpc>
                  <a:spcPct val="90000"/>
                </a:lnSpc>
                <a:buClr>
                  <a:schemeClr val="dk1"/>
                </a:buClr>
                <a:buSzPts val="1400"/>
              </a:pPr>
              <a:r>
                <a:rPr lang="el-GR" b="1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Ανώτερη φρεσκάδα - Απόσταση από την αλίευση έως την συσκευασίας 100μ</a:t>
              </a:r>
              <a:endParaRPr sz="1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40" name="Google Shape;340;p34"/>
            <p:cNvSpPr/>
            <p:nvPr/>
          </p:nvSpPr>
          <p:spPr>
            <a:xfrm>
              <a:off x="9554324" y="2896279"/>
              <a:ext cx="1436484" cy="8177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36997CD7-5D7C-88B0-C884-361423F8BF9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37800" y="6312610"/>
            <a:ext cx="1755594" cy="545389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14141"/>
        </a:solid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6" name="Google Shape;346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56206" y="2706092"/>
            <a:ext cx="609600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35"/>
          <p:cNvSpPr txBox="1">
            <a:spLocks noGrp="1"/>
          </p:cNvSpPr>
          <p:nvPr>
            <p:ph type="title"/>
          </p:nvPr>
        </p:nvSpPr>
        <p:spPr>
          <a:xfrm>
            <a:off x="431240" y="5071916"/>
            <a:ext cx="10765411" cy="1207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Calibri"/>
              <a:buNone/>
            </a:pPr>
            <a:r>
              <a:rPr lang="el-GR" sz="6000" dirty="0"/>
              <a:t>ΠΙΣΤΟΠΟΙΗΤΙΚΑ</a:t>
            </a:r>
            <a:endParaRPr dirty="0"/>
          </a:p>
        </p:txBody>
      </p:sp>
      <p:pic>
        <p:nvPicPr>
          <p:cNvPr id="354" name="Google Shape;354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95010" y="414099"/>
            <a:ext cx="2647251" cy="3768328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5" descr="A picture containing food, drawing&#10;&#10;Description automatically generated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027440" y="4225580"/>
            <a:ext cx="1041400" cy="901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C2F522C7-B34D-955E-074C-4EC9539AC47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5566" y="469463"/>
            <a:ext cx="5320401" cy="36576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1200" y="31242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1200" y="3124200"/>
            <a:ext cx="609600" cy="60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36"/>
          <p:cNvPicPr preferRelativeResize="0"/>
          <p:nvPr/>
        </p:nvPicPr>
        <p:blipFill rotWithShape="1">
          <a:blip r:embed="rId4">
            <a:alphaModFix/>
          </a:blip>
          <a:srcRect t="6691" b="24502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36"/>
          <p:cNvSpPr/>
          <p:nvPr/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lt1">
              <a:alpha val="9294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7" name="Google Shape;367;p36"/>
          <p:cNvSpPr txBox="1">
            <a:spLocks noGrp="1"/>
          </p:cNvSpPr>
          <p:nvPr>
            <p:ph type="title"/>
          </p:nvPr>
        </p:nvSpPr>
        <p:spPr>
          <a:xfrm>
            <a:off x="523875" y="5317240"/>
            <a:ext cx="11210925" cy="7448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62626"/>
              </a:buClr>
              <a:buSzPts val="3600"/>
              <a:buFont typeface="Calibri"/>
              <a:buNone/>
            </a:pPr>
            <a:r>
              <a:rPr lang="en-US" sz="3600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TASTE AWARD </a:t>
            </a:r>
            <a:r>
              <a:rPr lang="el-GR" sz="3600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για τον </a:t>
            </a:r>
            <a:r>
              <a:rPr lang="el-GR" sz="3600" dirty="0" err="1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κρανιό</a:t>
            </a:r>
            <a:r>
              <a:rPr lang="el-GR" sz="3600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το</a:t>
            </a:r>
            <a:r>
              <a:rPr lang="en-US" sz="3600" dirty="0">
                <a:solidFill>
                  <a:srgbClr val="262626"/>
                </a:solidFill>
                <a:latin typeface="Calibri"/>
                <a:ea typeface="Calibri"/>
                <a:cs typeface="Calibri"/>
                <a:sym typeface="Calibri"/>
              </a:rPr>
              <a:t> 2019</a:t>
            </a:r>
            <a:endParaRPr dirty="0"/>
          </a:p>
        </p:txBody>
      </p:sp>
      <p:cxnSp>
        <p:nvCxnSpPr>
          <p:cNvPr id="368" name="Google Shape;368;p36"/>
          <p:cNvCxnSpPr/>
          <p:nvPr/>
        </p:nvCxnSpPr>
        <p:spPr>
          <a:xfrm>
            <a:off x="0" y="5241983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369" name="Google Shape;369;p36"/>
          <p:cNvCxnSpPr/>
          <p:nvPr/>
        </p:nvCxnSpPr>
        <p:spPr>
          <a:xfrm>
            <a:off x="0" y="6134852"/>
            <a:ext cx="12192000" cy="0"/>
          </a:xfrm>
          <a:prstGeom prst="straightConnector1">
            <a:avLst/>
          </a:prstGeom>
          <a:noFill/>
          <a:ln w="41275" cap="flat" cmpd="sng">
            <a:solidFill>
              <a:schemeClr val="lt1">
                <a:alpha val="89803"/>
              </a:schemeClr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33719</TotalTime>
  <Words>271</Words>
  <Application>Microsoft Office PowerPoint</Application>
  <PresentationFormat>Widescreen</PresentationFormat>
  <Paragraphs>57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Office Theme</vt:lpstr>
      <vt:lpstr>Office Theme</vt:lpstr>
      <vt:lpstr>ΙΧΘΥΟΚΑΛΛΙΕΡΓΕΙΕΣ ΑΡΓΟΣΑΡΟΝΙΚΟΥ Α.Ε.</vt:lpstr>
      <vt:lpstr>Τα προϊόντα μας</vt:lpstr>
      <vt:lpstr>PowerPoint Presentation</vt:lpstr>
      <vt:lpstr>Η μονάδα εκτροφής – άδεια για 475τ</vt:lpstr>
      <vt:lpstr>PowerPoint Presentation</vt:lpstr>
      <vt:lpstr>Υψηλός έλεγχος και σεβασμός στο περιβάλλον</vt:lpstr>
      <vt:lpstr>Η Φιλοσοφία μας</vt:lpstr>
      <vt:lpstr>Οι Εγκαταστάσεις μας</vt:lpstr>
      <vt:lpstr>Τα στοιχεία του ΑΡΓΟΣΑΡΩΝΙΚΟΥ σήμερα</vt:lpstr>
      <vt:lpstr>ΠΙΣΤΟΠΟΙΗΤΙΚΑ</vt:lpstr>
      <vt:lpstr>TASTE AWARD για τον κρανιό το 2019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greece@aller-aqua.com</cp:lastModifiedBy>
  <cp:revision>12</cp:revision>
  <dcterms:modified xsi:type="dcterms:W3CDTF">2026-08-04T06:39:41Z</dcterms:modified>
</cp:coreProperties>
</file>